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92" r:id="rId2"/>
    <p:sldId id="433" r:id="rId3"/>
    <p:sldId id="440" r:id="rId4"/>
    <p:sldId id="441" r:id="rId5"/>
    <p:sldId id="435" r:id="rId6"/>
    <p:sldId id="466" r:id="rId7"/>
    <p:sldId id="439" r:id="rId8"/>
    <p:sldId id="460" r:id="rId9"/>
    <p:sldId id="444" r:id="rId10"/>
    <p:sldId id="458" r:id="rId11"/>
    <p:sldId id="459" r:id="rId12"/>
    <p:sldId id="443" r:id="rId13"/>
    <p:sldId id="453" r:id="rId14"/>
    <p:sldId id="465" r:id="rId15"/>
    <p:sldId id="462" r:id="rId16"/>
    <p:sldId id="467" r:id="rId17"/>
    <p:sldId id="464" r:id="rId18"/>
    <p:sldId id="463" r:id="rId19"/>
    <p:sldId id="483" r:id="rId20"/>
    <p:sldId id="484" r:id="rId21"/>
    <p:sldId id="480" r:id="rId22"/>
    <p:sldId id="482" r:id="rId23"/>
    <p:sldId id="481" r:id="rId2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64"/>
    <a:srgbClr val="EFB513"/>
    <a:srgbClr val="FFFFCC"/>
    <a:srgbClr val="FFFF99"/>
    <a:srgbClr val="FFFF66"/>
    <a:srgbClr val="292E4D"/>
    <a:srgbClr val="787878"/>
    <a:srgbClr val="6B7895"/>
    <a:srgbClr val="E4E4E4"/>
    <a:srgbClr val="13A3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18" autoAdjust="0"/>
    <p:restoredTop sz="93829" autoAdjust="0"/>
  </p:normalViewPr>
  <p:slideViewPr>
    <p:cSldViewPr>
      <p:cViewPr varScale="1">
        <p:scale>
          <a:sx n="105" d="100"/>
          <a:sy n="105" d="100"/>
        </p:scale>
        <p:origin x="194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AEF8E0-F3CF-493A-B07A-C410BF3A2943}" type="doc">
      <dgm:prSet loTypeId="urn:microsoft.com/office/officeart/2009/3/layout/StepUpProcess" loCatId="process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79AF9A9-EA8B-4F9E-AE21-87663E711338}">
      <dgm:prSet phldrT="[Text]" custT="1"/>
      <dgm:spPr/>
      <dgm:t>
        <a:bodyPr/>
        <a:lstStyle/>
        <a:p>
          <a:r>
            <a:rPr lang="en-US" sz="18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Interface Feed</a:t>
          </a:r>
        </a:p>
      </dgm:t>
    </dgm:pt>
    <dgm:pt modelId="{54F0CF0B-65A1-454C-82E2-042E60D8E844}" type="parTrans" cxnId="{AA5C7B81-E220-454C-9FF5-A76E45491E85}">
      <dgm:prSet/>
      <dgm:spPr/>
      <dgm:t>
        <a:bodyPr/>
        <a:lstStyle/>
        <a:p>
          <a:endParaRPr lang="en-US"/>
        </a:p>
      </dgm:t>
    </dgm:pt>
    <dgm:pt modelId="{2043788F-2B9A-494B-B260-008369AA1B8D}" type="sibTrans" cxnId="{AA5C7B81-E220-454C-9FF5-A76E45491E85}">
      <dgm:prSet/>
      <dgm:spPr/>
      <dgm:t>
        <a:bodyPr/>
        <a:lstStyle/>
        <a:p>
          <a:endParaRPr lang="en-US"/>
        </a:p>
      </dgm:t>
    </dgm:pt>
    <dgm:pt modelId="{C69F7A9D-C675-4CE8-AB00-7D0A3B12E0F3}">
      <dgm:prSet phldrT="[Text]" custT="1"/>
      <dgm:spPr/>
      <dgm:t>
        <a:bodyPr/>
        <a:lstStyle/>
        <a:p>
          <a:r>
            <a:rPr lang="en-US" sz="14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Organizations contribute data from their EHRs through real-time interface feeds, or via flat files</a:t>
          </a:r>
        </a:p>
      </dgm:t>
    </dgm:pt>
    <dgm:pt modelId="{E310AF75-7631-4F1C-995A-5C707E64AF3D}" type="parTrans" cxnId="{A2995240-92AE-4A00-BD73-9300E992C83C}">
      <dgm:prSet/>
      <dgm:spPr/>
      <dgm:t>
        <a:bodyPr/>
        <a:lstStyle/>
        <a:p>
          <a:endParaRPr lang="en-US"/>
        </a:p>
      </dgm:t>
    </dgm:pt>
    <dgm:pt modelId="{59C49050-AC7D-4C87-9B68-F5D3C5FBE805}" type="sibTrans" cxnId="{A2995240-92AE-4A00-BD73-9300E992C83C}">
      <dgm:prSet/>
      <dgm:spPr/>
      <dgm:t>
        <a:bodyPr/>
        <a:lstStyle/>
        <a:p>
          <a:endParaRPr lang="en-US"/>
        </a:p>
      </dgm:t>
    </dgm:pt>
    <dgm:pt modelId="{E901907E-0EAF-4D4A-AB47-40872BEEB023}">
      <dgm:prSet phldrT="[Text]" custT="1"/>
      <dgm:spPr/>
      <dgm:t>
        <a:bodyPr/>
        <a:lstStyle/>
        <a:p>
          <a:r>
            <a:rPr lang="en-US" sz="18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Pulse Processing</a:t>
          </a:r>
        </a:p>
      </dgm:t>
    </dgm:pt>
    <dgm:pt modelId="{6280991A-9ED6-412A-AF5E-C1CDC1D76E0C}" type="parTrans" cxnId="{4642AF87-A0EB-4865-BBFB-50DAD689E5D9}">
      <dgm:prSet/>
      <dgm:spPr/>
      <dgm:t>
        <a:bodyPr/>
        <a:lstStyle/>
        <a:p>
          <a:endParaRPr lang="en-US"/>
        </a:p>
      </dgm:t>
    </dgm:pt>
    <dgm:pt modelId="{3AD6E0D7-9642-479B-9B71-A91E9897E9C1}" type="sibTrans" cxnId="{4642AF87-A0EB-4865-BBFB-50DAD689E5D9}">
      <dgm:prSet/>
      <dgm:spPr/>
      <dgm:t>
        <a:bodyPr/>
        <a:lstStyle/>
        <a:p>
          <a:endParaRPr lang="en-US"/>
        </a:p>
      </dgm:t>
    </dgm:pt>
    <dgm:pt modelId="{6E5082B4-849C-45A6-9111-BD8A1CC8631D}">
      <dgm:prSet phldrT="[Text]" custT="1"/>
      <dgm:spPr/>
      <dgm:t>
        <a:bodyPr/>
        <a:lstStyle/>
        <a:p>
          <a:r>
            <a:rPr lang="en-US" sz="1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WISHIN Pulse </a:t>
          </a:r>
          <a:r>
            <a:rPr lang="en-US" sz="1400" b="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processes the data and stores it on each organization’s edge server </a:t>
          </a:r>
        </a:p>
      </dgm:t>
    </dgm:pt>
    <dgm:pt modelId="{124625F1-DEBD-41F4-AE2B-052431EBDA35}" type="parTrans" cxnId="{17A671EE-C7E7-4B85-9B4C-136704575E92}">
      <dgm:prSet/>
      <dgm:spPr/>
      <dgm:t>
        <a:bodyPr/>
        <a:lstStyle/>
        <a:p>
          <a:endParaRPr lang="en-US"/>
        </a:p>
      </dgm:t>
    </dgm:pt>
    <dgm:pt modelId="{6D67B303-5EC9-4CB6-86E7-1226783BCE64}" type="sibTrans" cxnId="{17A671EE-C7E7-4B85-9B4C-136704575E92}">
      <dgm:prSet/>
      <dgm:spPr/>
      <dgm:t>
        <a:bodyPr/>
        <a:lstStyle/>
        <a:p>
          <a:endParaRPr lang="en-US"/>
        </a:p>
      </dgm:t>
    </dgm:pt>
    <dgm:pt modelId="{F76E4FEC-1B39-4B73-8BF0-C914D63A7F5A}">
      <dgm:prSet phldrT="[Text]" custT="1"/>
      <dgm:spPr/>
      <dgm:t>
        <a:bodyPr/>
        <a:lstStyle/>
        <a:p>
          <a:r>
            <a:rPr lang="en-US" sz="18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Master Patient Index</a:t>
          </a:r>
        </a:p>
      </dgm:t>
    </dgm:pt>
    <dgm:pt modelId="{B53D9524-E917-4F8A-AEE9-1C675676F071}" type="parTrans" cxnId="{C74EB7B4-E3E7-4516-8FC2-1493F4366047}">
      <dgm:prSet/>
      <dgm:spPr/>
      <dgm:t>
        <a:bodyPr/>
        <a:lstStyle/>
        <a:p>
          <a:endParaRPr lang="en-US"/>
        </a:p>
      </dgm:t>
    </dgm:pt>
    <dgm:pt modelId="{975A3D2A-8C5E-4CC9-BCDB-BB9193A53D71}" type="sibTrans" cxnId="{C74EB7B4-E3E7-4516-8FC2-1493F4366047}">
      <dgm:prSet/>
      <dgm:spPr/>
      <dgm:t>
        <a:bodyPr/>
        <a:lstStyle/>
        <a:p>
          <a:endParaRPr lang="en-US"/>
        </a:p>
      </dgm:t>
    </dgm:pt>
    <dgm:pt modelId="{1BCFD245-EDA6-4385-8399-12C1D7554CF3}">
      <dgm:prSet phldrT="[Text]" custT="1"/>
      <dgm:spPr/>
      <dgm:t>
        <a:bodyPr/>
        <a:lstStyle/>
        <a:p>
          <a:r>
            <a:rPr lang="en-US" sz="1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WISHIN Pulse </a:t>
          </a:r>
          <a:r>
            <a:rPr lang="en-US" sz="1400" b="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writes limited patient demographics to the Master Patient Index and does patient matching</a:t>
          </a:r>
        </a:p>
      </dgm:t>
    </dgm:pt>
    <dgm:pt modelId="{C54A5E1F-E223-4229-A847-BFE10C03DD00}" type="parTrans" cxnId="{FD08B6F7-CC69-4BAD-AD53-F573FEF2A064}">
      <dgm:prSet/>
      <dgm:spPr/>
      <dgm:t>
        <a:bodyPr/>
        <a:lstStyle/>
        <a:p>
          <a:endParaRPr lang="en-US"/>
        </a:p>
      </dgm:t>
    </dgm:pt>
    <dgm:pt modelId="{BF401913-FF40-436D-9407-515D3BA499BB}" type="sibTrans" cxnId="{FD08B6F7-CC69-4BAD-AD53-F573FEF2A064}">
      <dgm:prSet/>
      <dgm:spPr/>
      <dgm:t>
        <a:bodyPr/>
        <a:lstStyle/>
        <a:p>
          <a:endParaRPr lang="en-US"/>
        </a:p>
      </dgm:t>
    </dgm:pt>
    <dgm:pt modelId="{EFF1CD08-A313-4961-AAEF-6EB77295FC23}">
      <dgm:prSet phldrT="[Text]" custT="1"/>
      <dgm:spPr/>
      <dgm:t>
        <a:bodyPr/>
        <a:lstStyle/>
        <a:p>
          <a:r>
            <a:rPr lang="en-US" sz="18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Record Locator</a:t>
          </a:r>
        </a:p>
      </dgm:t>
    </dgm:pt>
    <dgm:pt modelId="{2E9CAB90-AF2E-4F02-B389-CAFB32ED739B}" type="parTrans" cxnId="{38652936-F713-4EDC-AC35-1E11AE84BA87}">
      <dgm:prSet/>
      <dgm:spPr/>
      <dgm:t>
        <a:bodyPr/>
        <a:lstStyle/>
        <a:p>
          <a:endParaRPr lang="en-US"/>
        </a:p>
      </dgm:t>
    </dgm:pt>
    <dgm:pt modelId="{DB78F5A0-AAF8-4036-BE98-B24934ACA730}" type="sibTrans" cxnId="{38652936-F713-4EDC-AC35-1E11AE84BA87}">
      <dgm:prSet/>
      <dgm:spPr/>
      <dgm:t>
        <a:bodyPr/>
        <a:lstStyle/>
        <a:p>
          <a:endParaRPr lang="en-US"/>
        </a:p>
      </dgm:t>
    </dgm:pt>
    <dgm:pt modelId="{5E778FDD-9D85-418A-B75D-45D7C575218D}">
      <dgm:prSet phldrT="[Text]" custT="1"/>
      <dgm:spPr/>
      <dgm:t>
        <a:bodyPr/>
        <a:lstStyle/>
        <a:p>
          <a:r>
            <a:rPr lang="en-US" sz="1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WISHIN Pulse </a:t>
          </a:r>
          <a:r>
            <a:rPr lang="en-US" sz="1400" b="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writes keys to the record locator service, to indicate where patient records are stored</a:t>
          </a:r>
        </a:p>
      </dgm:t>
    </dgm:pt>
    <dgm:pt modelId="{B3269D90-B61E-424F-847C-23CF2B186A22}" type="parTrans" cxnId="{6DD06C15-D48D-41BD-8F3C-906B0BFAEF3D}">
      <dgm:prSet/>
      <dgm:spPr/>
      <dgm:t>
        <a:bodyPr/>
        <a:lstStyle/>
        <a:p>
          <a:endParaRPr lang="en-US"/>
        </a:p>
      </dgm:t>
    </dgm:pt>
    <dgm:pt modelId="{85D5FAE2-7E66-49F4-9B7A-D8E74419BB74}" type="sibTrans" cxnId="{6DD06C15-D48D-41BD-8F3C-906B0BFAEF3D}">
      <dgm:prSet/>
      <dgm:spPr/>
      <dgm:t>
        <a:bodyPr/>
        <a:lstStyle/>
        <a:p>
          <a:endParaRPr lang="en-US"/>
        </a:p>
      </dgm:t>
    </dgm:pt>
    <dgm:pt modelId="{0446C2F8-D9D7-43A7-B135-904DB3192130}" type="pres">
      <dgm:prSet presAssocID="{B8AEF8E0-F3CF-493A-B07A-C410BF3A2943}" presName="rootnode" presStyleCnt="0">
        <dgm:presLayoutVars>
          <dgm:chMax/>
          <dgm:chPref/>
          <dgm:dir/>
          <dgm:animLvl val="lvl"/>
        </dgm:presLayoutVars>
      </dgm:prSet>
      <dgm:spPr/>
    </dgm:pt>
    <dgm:pt modelId="{9993112E-CA5B-4FE6-89D5-24D5583ADDE3}" type="pres">
      <dgm:prSet presAssocID="{479AF9A9-EA8B-4F9E-AE21-87663E711338}" presName="composite" presStyleCnt="0"/>
      <dgm:spPr/>
    </dgm:pt>
    <dgm:pt modelId="{CB9B063E-3B9B-4FF4-89A8-D41069B8DEE6}" type="pres">
      <dgm:prSet presAssocID="{479AF9A9-EA8B-4F9E-AE21-87663E711338}" presName="LShape" presStyleLbl="alignNode1" presStyleIdx="0" presStyleCnt="7"/>
      <dgm:spPr/>
    </dgm:pt>
    <dgm:pt modelId="{880BD1DF-0CA8-4C88-AC30-2A959B670A87}" type="pres">
      <dgm:prSet presAssocID="{479AF9A9-EA8B-4F9E-AE21-87663E711338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DBD4D354-F784-4793-99E2-6F39A0FF06A2}" type="pres">
      <dgm:prSet presAssocID="{479AF9A9-EA8B-4F9E-AE21-87663E711338}" presName="Triangle" presStyleLbl="alignNode1" presStyleIdx="1" presStyleCnt="7"/>
      <dgm:spPr/>
    </dgm:pt>
    <dgm:pt modelId="{248FC39E-85DF-4CE5-B372-ABF73F258E9B}" type="pres">
      <dgm:prSet presAssocID="{2043788F-2B9A-494B-B260-008369AA1B8D}" presName="sibTrans" presStyleCnt="0"/>
      <dgm:spPr/>
    </dgm:pt>
    <dgm:pt modelId="{19BB5EB1-4D9F-4E5C-90D3-863622AD523F}" type="pres">
      <dgm:prSet presAssocID="{2043788F-2B9A-494B-B260-008369AA1B8D}" presName="space" presStyleCnt="0"/>
      <dgm:spPr/>
    </dgm:pt>
    <dgm:pt modelId="{C8744928-88B9-4ADF-A80A-944DBC6680A7}" type="pres">
      <dgm:prSet presAssocID="{E901907E-0EAF-4D4A-AB47-40872BEEB023}" presName="composite" presStyleCnt="0"/>
      <dgm:spPr/>
    </dgm:pt>
    <dgm:pt modelId="{732D045B-8293-4721-9DE8-6417B5E46EA5}" type="pres">
      <dgm:prSet presAssocID="{E901907E-0EAF-4D4A-AB47-40872BEEB023}" presName="LShape" presStyleLbl="alignNode1" presStyleIdx="2" presStyleCnt="7"/>
      <dgm:spPr/>
    </dgm:pt>
    <dgm:pt modelId="{6A22CD85-33FA-47C4-A74A-01CF7DA84B71}" type="pres">
      <dgm:prSet presAssocID="{E901907E-0EAF-4D4A-AB47-40872BEEB023}" presName="ParentText" presStyleLbl="revTx" presStyleIdx="1" presStyleCnt="4" custScaleX="114898" custLinFactNeighborX="6869">
        <dgm:presLayoutVars>
          <dgm:chMax val="0"/>
          <dgm:chPref val="0"/>
          <dgm:bulletEnabled val="1"/>
        </dgm:presLayoutVars>
      </dgm:prSet>
      <dgm:spPr/>
    </dgm:pt>
    <dgm:pt modelId="{13B78EA5-4CCA-41CE-8A5B-5E6B46B902CF}" type="pres">
      <dgm:prSet presAssocID="{E901907E-0EAF-4D4A-AB47-40872BEEB023}" presName="Triangle" presStyleLbl="alignNode1" presStyleIdx="3" presStyleCnt="7"/>
      <dgm:spPr/>
    </dgm:pt>
    <dgm:pt modelId="{393120BF-505D-4027-887B-86AAE64CDF21}" type="pres">
      <dgm:prSet presAssocID="{3AD6E0D7-9642-479B-9B71-A91E9897E9C1}" presName="sibTrans" presStyleCnt="0"/>
      <dgm:spPr/>
    </dgm:pt>
    <dgm:pt modelId="{006E7153-0987-4221-92AC-B6B6589945B5}" type="pres">
      <dgm:prSet presAssocID="{3AD6E0D7-9642-479B-9B71-A91E9897E9C1}" presName="space" presStyleCnt="0"/>
      <dgm:spPr/>
    </dgm:pt>
    <dgm:pt modelId="{072C9499-0377-4CDC-BF99-E96B18ABA6CA}" type="pres">
      <dgm:prSet presAssocID="{F76E4FEC-1B39-4B73-8BF0-C914D63A7F5A}" presName="composite" presStyleCnt="0"/>
      <dgm:spPr/>
    </dgm:pt>
    <dgm:pt modelId="{5986C04F-FDF1-4DED-9147-11118604C7C2}" type="pres">
      <dgm:prSet presAssocID="{F76E4FEC-1B39-4B73-8BF0-C914D63A7F5A}" presName="LShape" presStyleLbl="alignNode1" presStyleIdx="4" presStyleCnt="7"/>
      <dgm:spPr/>
    </dgm:pt>
    <dgm:pt modelId="{4077C9BD-B66C-4F7A-9CD8-083F2B6B1D41}" type="pres">
      <dgm:prSet presAssocID="{F76E4FEC-1B39-4B73-8BF0-C914D63A7F5A}" presName="ParentText" presStyleLbl="revTx" presStyleIdx="2" presStyleCnt="4" custScaleX="123286" custLinFactNeighborX="11732">
        <dgm:presLayoutVars>
          <dgm:chMax val="0"/>
          <dgm:chPref val="0"/>
          <dgm:bulletEnabled val="1"/>
        </dgm:presLayoutVars>
      </dgm:prSet>
      <dgm:spPr/>
    </dgm:pt>
    <dgm:pt modelId="{263CA034-6BF7-42E5-9B28-9EAF6F93A051}" type="pres">
      <dgm:prSet presAssocID="{F76E4FEC-1B39-4B73-8BF0-C914D63A7F5A}" presName="Triangle" presStyleLbl="alignNode1" presStyleIdx="5" presStyleCnt="7"/>
      <dgm:spPr/>
    </dgm:pt>
    <dgm:pt modelId="{7E109E1D-06EC-47AB-A93C-77FA303D9665}" type="pres">
      <dgm:prSet presAssocID="{975A3D2A-8C5E-4CC9-BCDB-BB9193A53D71}" presName="sibTrans" presStyleCnt="0"/>
      <dgm:spPr/>
    </dgm:pt>
    <dgm:pt modelId="{A74BAE2A-B34D-493F-B428-732937F7B52F}" type="pres">
      <dgm:prSet presAssocID="{975A3D2A-8C5E-4CC9-BCDB-BB9193A53D71}" presName="space" presStyleCnt="0"/>
      <dgm:spPr/>
    </dgm:pt>
    <dgm:pt modelId="{A05C3BF3-A7E4-4E1B-92BE-8D45D91CDBFB}" type="pres">
      <dgm:prSet presAssocID="{EFF1CD08-A313-4961-AAEF-6EB77295FC23}" presName="composite" presStyleCnt="0"/>
      <dgm:spPr/>
    </dgm:pt>
    <dgm:pt modelId="{B5CD22C2-C0DE-44E3-8CA4-E7F32A59F3EE}" type="pres">
      <dgm:prSet presAssocID="{EFF1CD08-A313-4961-AAEF-6EB77295FC23}" presName="LShape" presStyleLbl="alignNode1" presStyleIdx="6" presStyleCnt="7"/>
      <dgm:spPr/>
    </dgm:pt>
    <dgm:pt modelId="{D3BFA2C9-8E17-4E91-8E49-22BE65FFD650}" type="pres">
      <dgm:prSet presAssocID="{EFF1CD08-A313-4961-AAEF-6EB77295FC23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DD06C15-D48D-41BD-8F3C-906B0BFAEF3D}" srcId="{EFF1CD08-A313-4961-AAEF-6EB77295FC23}" destId="{5E778FDD-9D85-418A-B75D-45D7C575218D}" srcOrd="0" destOrd="0" parTransId="{B3269D90-B61E-424F-847C-23CF2B186A22}" sibTransId="{85D5FAE2-7E66-49F4-9B7A-D8E74419BB74}"/>
    <dgm:cxn modelId="{B35F8A1C-37B3-4644-9AA2-7A1E25EB351F}" type="presOf" srcId="{B8AEF8E0-F3CF-493A-B07A-C410BF3A2943}" destId="{0446C2F8-D9D7-43A7-B135-904DB3192130}" srcOrd="0" destOrd="0" presId="urn:microsoft.com/office/officeart/2009/3/layout/StepUpProcess"/>
    <dgm:cxn modelId="{84500A2D-E3B0-42A6-9196-A3BBE14877EA}" type="presOf" srcId="{479AF9A9-EA8B-4F9E-AE21-87663E711338}" destId="{880BD1DF-0CA8-4C88-AC30-2A959B670A87}" srcOrd="0" destOrd="0" presId="urn:microsoft.com/office/officeart/2009/3/layout/StepUpProcess"/>
    <dgm:cxn modelId="{38652936-F713-4EDC-AC35-1E11AE84BA87}" srcId="{B8AEF8E0-F3CF-493A-B07A-C410BF3A2943}" destId="{EFF1CD08-A313-4961-AAEF-6EB77295FC23}" srcOrd="3" destOrd="0" parTransId="{2E9CAB90-AF2E-4F02-B389-CAFB32ED739B}" sibTransId="{DB78F5A0-AAF8-4036-BE98-B24934ACA730}"/>
    <dgm:cxn modelId="{A2995240-92AE-4A00-BD73-9300E992C83C}" srcId="{479AF9A9-EA8B-4F9E-AE21-87663E711338}" destId="{C69F7A9D-C675-4CE8-AB00-7D0A3B12E0F3}" srcOrd="0" destOrd="0" parTransId="{E310AF75-7631-4F1C-995A-5C707E64AF3D}" sibTransId="{59C49050-AC7D-4C87-9B68-F5D3C5FBE805}"/>
    <dgm:cxn modelId="{CAFB645D-CFA2-4BB4-A7E5-20F3A5F4B795}" type="presOf" srcId="{C69F7A9D-C675-4CE8-AB00-7D0A3B12E0F3}" destId="{880BD1DF-0CA8-4C88-AC30-2A959B670A87}" srcOrd="0" destOrd="1" presId="urn:microsoft.com/office/officeart/2009/3/layout/StepUpProcess"/>
    <dgm:cxn modelId="{2C163764-3A5D-4268-84E2-AD47B23E6058}" type="presOf" srcId="{EFF1CD08-A313-4961-AAEF-6EB77295FC23}" destId="{D3BFA2C9-8E17-4E91-8E49-22BE65FFD650}" srcOrd="0" destOrd="0" presId="urn:microsoft.com/office/officeart/2009/3/layout/StepUpProcess"/>
    <dgm:cxn modelId="{587CDE7C-216D-4AE6-B5E6-1A875F7B60EF}" type="presOf" srcId="{5E778FDD-9D85-418A-B75D-45D7C575218D}" destId="{D3BFA2C9-8E17-4E91-8E49-22BE65FFD650}" srcOrd="0" destOrd="1" presId="urn:microsoft.com/office/officeart/2009/3/layout/StepUpProcess"/>
    <dgm:cxn modelId="{AA5C7B81-E220-454C-9FF5-A76E45491E85}" srcId="{B8AEF8E0-F3CF-493A-B07A-C410BF3A2943}" destId="{479AF9A9-EA8B-4F9E-AE21-87663E711338}" srcOrd="0" destOrd="0" parTransId="{54F0CF0B-65A1-454C-82E2-042E60D8E844}" sibTransId="{2043788F-2B9A-494B-B260-008369AA1B8D}"/>
    <dgm:cxn modelId="{4642AF87-A0EB-4865-BBFB-50DAD689E5D9}" srcId="{B8AEF8E0-F3CF-493A-B07A-C410BF3A2943}" destId="{E901907E-0EAF-4D4A-AB47-40872BEEB023}" srcOrd="1" destOrd="0" parTransId="{6280991A-9ED6-412A-AF5E-C1CDC1D76E0C}" sibTransId="{3AD6E0D7-9642-479B-9B71-A91E9897E9C1}"/>
    <dgm:cxn modelId="{15C483A9-7298-4226-BE02-43F36F954000}" type="presOf" srcId="{E901907E-0EAF-4D4A-AB47-40872BEEB023}" destId="{6A22CD85-33FA-47C4-A74A-01CF7DA84B71}" srcOrd="0" destOrd="0" presId="urn:microsoft.com/office/officeart/2009/3/layout/StepUpProcess"/>
    <dgm:cxn modelId="{C74EB7B4-E3E7-4516-8FC2-1493F4366047}" srcId="{B8AEF8E0-F3CF-493A-B07A-C410BF3A2943}" destId="{F76E4FEC-1B39-4B73-8BF0-C914D63A7F5A}" srcOrd="2" destOrd="0" parTransId="{B53D9524-E917-4F8A-AEE9-1C675676F071}" sibTransId="{975A3D2A-8C5E-4CC9-BCDB-BB9193A53D71}"/>
    <dgm:cxn modelId="{938972DB-7613-4834-B17D-8F400F8D37CC}" type="presOf" srcId="{F76E4FEC-1B39-4B73-8BF0-C914D63A7F5A}" destId="{4077C9BD-B66C-4F7A-9CD8-083F2B6B1D41}" srcOrd="0" destOrd="0" presId="urn:microsoft.com/office/officeart/2009/3/layout/StepUpProcess"/>
    <dgm:cxn modelId="{56D2A5E4-705D-41E5-8958-1BB9A9010413}" type="presOf" srcId="{1BCFD245-EDA6-4385-8399-12C1D7554CF3}" destId="{4077C9BD-B66C-4F7A-9CD8-083F2B6B1D41}" srcOrd="0" destOrd="1" presId="urn:microsoft.com/office/officeart/2009/3/layout/StepUpProcess"/>
    <dgm:cxn modelId="{17A671EE-C7E7-4B85-9B4C-136704575E92}" srcId="{E901907E-0EAF-4D4A-AB47-40872BEEB023}" destId="{6E5082B4-849C-45A6-9111-BD8A1CC8631D}" srcOrd="0" destOrd="0" parTransId="{124625F1-DEBD-41F4-AE2B-052431EBDA35}" sibTransId="{6D67B303-5EC9-4CB6-86E7-1226783BCE64}"/>
    <dgm:cxn modelId="{A1C8C6F2-9A38-4152-9D90-956D9795CE12}" type="presOf" srcId="{6E5082B4-849C-45A6-9111-BD8A1CC8631D}" destId="{6A22CD85-33FA-47C4-A74A-01CF7DA84B71}" srcOrd="0" destOrd="1" presId="urn:microsoft.com/office/officeart/2009/3/layout/StepUpProcess"/>
    <dgm:cxn modelId="{FD08B6F7-CC69-4BAD-AD53-F573FEF2A064}" srcId="{F76E4FEC-1B39-4B73-8BF0-C914D63A7F5A}" destId="{1BCFD245-EDA6-4385-8399-12C1D7554CF3}" srcOrd="0" destOrd="0" parTransId="{C54A5E1F-E223-4229-A847-BFE10C03DD00}" sibTransId="{BF401913-FF40-436D-9407-515D3BA499BB}"/>
    <dgm:cxn modelId="{3F141274-E0F4-4D3F-A062-2CFDED75D851}" type="presParOf" srcId="{0446C2F8-D9D7-43A7-B135-904DB3192130}" destId="{9993112E-CA5B-4FE6-89D5-24D5583ADDE3}" srcOrd="0" destOrd="0" presId="urn:microsoft.com/office/officeart/2009/3/layout/StepUpProcess"/>
    <dgm:cxn modelId="{2F79AFA9-7AF8-476B-8957-DF1D714F188A}" type="presParOf" srcId="{9993112E-CA5B-4FE6-89D5-24D5583ADDE3}" destId="{CB9B063E-3B9B-4FF4-89A8-D41069B8DEE6}" srcOrd="0" destOrd="0" presId="urn:microsoft.com/office/officeart/2009/3/layout/StepUpProcess"/>
    <dgm:cxn modelId="{74934FAA-8936-4B7A-B4A4-50D31E3F079F}" type="presParOf" srcId="{9993112E-CA5B-4FE6-89D5-24D5583ADDE3}" destId="{880BD1DF-0CA8-4C88-AC30-2A959B670A87}" srcOrd="1" destOrd="0" presId="urn:microsoft.com/office/officeart/2009/3/layout/StepUpProcess"/>
    <dgm:cxn modelId="{11920D52-D9C9-4329-9452-2225AF821C56}" type="presParOf" srcId="{9993112E-CA5B-4FE6-89D5-24D5583ADDE3}" destId="{DBD4D354-F784-4793-99E2-6F39A0FF06A2}" srcOrd="2" destOrd="0" presId="urn:microsoft.com/office/officeart/2009/3/layout/StepUpProcess"/>
    <dgm:cxn modelId="{828A2D18-5556-4115-8557-E24751B3E1DC}" type="presParOf" srcId="{0446C2F8-D9D7-43A7-B135-904DB3192130}" destId="{248FC39E-85DF-4CE5-B372-ABF73F258E9B}" srcOrd="1" destOrd="0" presId="urn:microsoft.com/office/officeart/2009/3/layout/StepUpProcess"/>
    <dgm:cxn modelId="{9392C588-3759-47F0-9BB1-9EBDA52E7E78}" type="presParOf" srcId="{248FC39E-85DF-4CE5-B372-ABF73F258E9B}" destId="{19BB5EB1-4D9F-4E5C-90D3-863622AD523F}" srcOrd="0" destOrd="0" presId="urn:microsoft.com/office/officeart/2009/3/layout/StepUpProcess"/>
    <dgm:cxn modelId="{2E8B6FA6-0DEC-4565-8141-A925E101057E}" type="presParOf" srcId="{0446C2F8-D9D7-43A7-B135-904DB3192130}" destId="{C8744928-88B9-4ADF-A80A-944DBC6680A7}" srcOrd="2" destOrd="0" presId="urn:microsoft.com/office/officeart/2009/3/layout/StepUpProcess"/>
    <dgm:cxn modelId="{6465AA96-2BB4-420A-A352-489370565904}" type="presParOf" srcId="{C8744928-88B9-4ADF-A80A-944DBC6680A7}" destId="{732D045B-8293-4721-9DE8-6417B5E46EA5}" srcOrd="0" destOrd="0" presId="urn:microsoft.com/office/officeart/2009/3/layout/StepUpProcess"/>
    <dgm:cxn modelId="{A14F4365-4589-4227-B7F7-382092373976}" type="presParOf" srcId="{C8744928-88B9-4ADF-A80A-944DBC6680A7}" destId="{6A22CD85-33FA-47C4-A74A-01CF7DA84B71}" srcOrd="1" destOrd="0" presId="urn:microsoft.com/office/officeart/2009/3/layout/StepUpProcess"/>
    <dgm:cxn modelId="{D3F40D6F-8BA4-4C03-9FF6-4C5806C09F44}" type="presParOf" srcId="{C8744928-88B9-4ADF-A80A-944DBC6680A7}" destId="{13B78EA5-4CCA-41CE-8A5B-5E6B46B902CF}" srcOrd="2" destOrd="0" presId="urn:microsoft.com/office/officeart/2009/3/layout/StepUpProcess"/>
    <dgm:cxn modelId="{41F88325-625F-445A-A68F-086DC78BCBEF}" type="presParOf" srcId="{0446C2F8-D9D7-43A7-B135-904DB3192130}" destId="{393120BF-505D-4027-887B-86AAE64CDF21}" srcOrd="3" destOrd="0" presId="urn:microsoft.com/office/officeart/2009/3/layout/StepUpProcess"/>
    <dgm:cxn modelId="{DA823243-30F0-4757-80E9-5085EC9CF008}" type="presParOf" srcId="{393120BF-505D-4027-887B-86AAE64CDF21}" destId="{006E7153-0987-4221-92AC-B6B6589945B5}" srcOrd="0" destOrd="0" presId="urn:microsoft.com/office/officeart/2009/3/layout/StepUpProcess"/>
    <dgm:cxn modelId="{D98DA8D1-85F4-43CF-9AFE-D9F83046A4A3}" type="presParOf" srcId="{0446C2F8-D9D7-43A7-B135-904DB3192130}" destId="{072C9499-0377-4CDC-BF99-E96B18ABA6CA}" srcOrd="4" destOrd="0" presId="urn:microsoft.com/office/officeart/2009/3/layout/StepUpProcess"/>
    <dgm:cxn modelId="{C5FF0AEF-2D7B-4E3E-B841-95864EA720A4}" type="presParOf" srcId="{072C9499-0377-4CDC-BF99-E96B18ABA6CA}" destId="{5986C04F-FDF1-4DED-9147-11118604C7C2}" srcOrd="0" destOrd="0" presId="urn:microsoft.com/office/officeart/2009/3/layout/StepUpProcess"/>
    <dgm:cxn modelId="{21833DD8-1818-4793-B908-2E23B9C6D249}" type="presParOf" srcId="{072C9499-0377-4CDC-BF99-E96B18ABA6CA}" destId="{4077C9BD-B66C-4F7A-9CD8-083F2B6B1D41}" srcOrd="1" destOrd="0" presId="urn:microsoft.com/office/officeart/2009/3/layout/StepUpProcess"/>
    <dgm:cxn modelId="{11CC0858-B5FA-4D29-999A-1BD5C3777516}" type="presParOf" srcId="{072C9499-0377-4CDC-BF99-E96B18ABA6CA}" destId="{263CA034-6BF7-42E5-9B28-9EAF6F93A051}" srcOrd="2" destOrd="0" presId="urn:microsoft.com/office/officeart/2009/3/layout/StepUpProcess"/>
    <dgm:cxn modelId="{F1E9C094-9198-4178-A292-077A9980688C}" type="presParOf" srcId="{0446C2F8-D9D7-43A7-B135-904DB3192130}" destId="{7E109E1D-06EC-47AB-A93C-77FA303D9665}" srcOrd="5" destOrd="0" presId="urn:microsoft.com/office/officeart/2009/3/layout/StepUpProcess"/>
    <dgm:cxn modelId="{A3C4B264-DE79-463F-9732-27A0B9BBEBAC}" type="presParOf" srcId="{7E109E1D-06EC-47AB-A93C-77FA303D9665}" destId="{A74BAE2A-B34D-493F-B428-732937F7B52F}" srcOrd="0" destOrd="0" presId="urn:microsoft.com/office/officeart/2009/3/layout/StepUpProcess"/>
    <dgm:cxn modelId="{F1AB0E36-FD07-497A-BF1F-B31ABC9F24B1}" type="presParOf" srcId="{0446C2F8-D9D7-43A7-B135-904DB3192130}" destId="{A05C3BF3-A7E4-4E1B-92BE-8D45D91CDBFB}" srcOrd="6" destOrd="0" presId="urn:microsoft.com/office/officeart/2009/3/layout/StepUpProcess"/>
    <dgm:cxn modelId="{25B63E07-4621-4F79-AC66-3765E71FCFF0}" type="presParOf" srcId="{A05C3BF3-A7E4-4E1B-92BE-8D45D91CDBFB}" destId="{B5CD22C2-C0DE-44E3-8CA4-E7F32A59F3EE}" srcOrd="0" destOrd="0" presId="urn:microsoft.com/office/officeart/2009/3/layout/StepUpProcess"/>
    <dgm:cxn modelId="{BFBFA990-603F-4BDA-B47B-630B921A2087}" type="presParOf" srcId="{A05C3BF3-A7E4-4E1B-92BE-8D45D91CDBFB}" destId="{D3BFA2C9-8E17-4E91-8E49-22BE65FFD65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B063E-3B9B-4FF4-89A8-D41069B8DEE6}">
      <dsp:nvSpPr>
        <dsp:cNvPr id="0" name=""/>
        <dsp:cNvSpPr/>
      </dsp:nvSpPr>
      <dsp:spPr>
        <a:xfrm rot="5400000">
          <a:off x="408221" y="2263646"/>
          <a:ext cx="1228447" cy="204410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0BD1DF-0CA8-4C88-AC30-2A959B670A87}">
      <dsp:nvSpPr>
        <dsp:cNvPr id="0" name=""/>
        <dsp:cNvSpPr/>
      </dsp:nvSpPr>
      <dsp:spPr>
        <a:xfrm>
          <a:off x="203162" y="2874394"/>
          <a:ext cx="1845433" cy="1617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Interface Feed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Organizations contribute data from their EHRs through real-time interface feeds, or via flat files</a:t>
          </a:r>
        </a:p>
      </dsp:txBody>
      <dsp:txXfrm>
        <a:off x="203162" y="2874394"/>
        <a:ext cx="1845433" cy="1617630"/>
      </dsp:txXfrm>
    </dsp:sp>
    <dsp:sp modelId="{DBD4D354-F784-4793-99E2-6F39A0FF06A2}">
      <dsp:nvSpPr>
        <dsp:cNvPr id="0" name=""/>
        <dsp:cNvSpPr/>
      </dsp:nvSpPr>
      <dsp:spPr>
        <a:xfrm>
          <a:off x="1700401" y="2113156"/>
          <a:ext cx="348195" cy="34819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2D045B-8293-4721-9DE8-6417B5E46EA5}">
      <dsp:nvSpPr>
        <dsp:cNvPr id="0" name=""/>
        <dsp:cNvSpPr/>
      </dsp:nvSpPr>
      <dsp:spPr>
        <a:xfrm rot="5400000">
          <a:off x="2667392" y="1704612"/>
          <a:ext cx="1228447" cy="204410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22CD85-33FA-47C4-A74A-01CF7DA84B71}">
      <dsp:nvSpPr>
        <dsp:cNvPr id="0" name=""/>
        <dsp:cNvSpPr/>
      </dsp:nvSpPr>
      <dsp:spPr>
        <a:xfrm>
          <a:off x="2451630" y="2315360"/>
          <a:ext cx="2120366" cy="1617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Pulse Processing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WISHIN Pulse </a:t>
          </a:r>
          <a:r>
            <a:rPr lang="en-US" sz="1400" b="0" kern="12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processes the data and stores it on each organization’s edge server </a:t>
          </a:r>
        </a:p>
      </dsp:txBody>
      <dsp:txXfrm>
        <a:off x="2451630" y="2315360"/>
        <a:ext cx="2120366" cy="1617630"/>
      </dsp:txXfrm>
    </dsp:sp>
    <dsp:sp modelId="{13B78EA5-4CCA-41CE-8A5B-5E6B46B902CF}">
      <dsp:nvSpPr>
        <dsp:cNvPr id="0" name=""/>
        <dsp:cNvSpPr/>
      </dsp:nvSpPr>
      <dsp:spPr>
        <a:xfrm>
          <a:off x="3959572" y="1554122"/>
          <a:ext cx="348195" cy="34819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86C04F-FDF1-4DED-9147-11118604C7C2}">
      <dsp:nvSpPr>
        <dsp:cNvPr id="0" name=""/>
        <dsp:cNvSpPr/>
      </dsp:nvSpPr>
      <dsp:spPr>
        <a:xfrm rot="5400000">
          <a:off x="4938654" y="1145577"/>
          <a:ext cx="1228447" cy="204410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77C9BD-B66C-4F7A-9CD8-083F2B6B1D41}">
      <dsp:nvSpPr>
        <dsp:cNvPr id="0" name=""/>
        <dsp:cNvSpPr/>
      </dsp:nvSpPr>
      <dsp:spPr>
        <a:xfrm>
          <a:off x="4735238" y="1756326"/>
          <a:ext cx="2275161" cy="1617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Master Patient Index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WISHIN Pulse </a:t>
          </a:r>
          <a:r>
            <a:rPr lang="en-US" sz="1400" b="0" kern="12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writes limited patient demographics to the Master Patient Index and does patient matching</a:t>
          </a:r>
        </a:p>
      </dsp:txBody>
      <dsp:txXfrm>
        <a:off x="4735238" y="1756326"/>
        <a:ext cx="2275161" cy="1617630"/>
      </dsp:txXfrm>
    </dsp:sp>
    <dsp:sp modelId="{263CA034-6BF7-42E5-9B28-9EAF6F93A051}">
      <dsp:nvSpPr>
        <dsp:cNvPr id="0" name=""/>
        <dsp:cNvSpPr/>
      </dsp:nvSpPr>
      <dsp:spPr>
        <a:xfrm>
          <a:off x="6230835" y="995088"/>
          <a:ext cx="348195" cy="34819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CD22C2-C0DE-44E3-8CA4-E7F32A59F3EE}">
      <dsp:nvSpPr>
        <dsp:cNvPr id="0" name=""/>
        <dsp:cNvSpPr/>
      </dsp:nvSpPr>
      <dsp:spPr>
        <a:xfrm rot="5400000">
          <a:off x="7185734" y="586543"/>
          <a:ext cx="1228447" cy="204410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BFA2C9-8E17-4E91-8E49-22BE65FFD650}">
      <dsp:nvSpPr>
        <dsp:cNvPr id="0" name=""/>
        <dsp:cNvSpPr/>
      </dsp:nvSpPr>
      <dsp:spPr>
        <a:xfrm>
          <a:off x="6980676" y="1197292"/>
          <a:ext cx="1845433" cy="1617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Record Locator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WISHIN Pulse </a:t>
          </a:r>
          <a:r>
            <a:rPr lang="en-US" sz="1400" b="0" kern="12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writes keys to the record locator service, to indicate where patient records are stored</a:t>
          </a:r>
        </a:p>
      </dsp:txBody>
      <dsp:txXfrm>
        <a:off x="6980676" y="1197292"/>
        <a:ext cx="1845433" cy="1617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3" tIns="46656" rIns="93313" bIns="46656" rtlCol="0"/>
          <a:lstStyle>
            <a:lvl1pPr algn="l">
              <a:defRPr sz="1200"/>
            </a:lvl1pPr>
          </a:lstStyle>
          <a:p>
            <a:endParaRPr lang="en-US" dirty="0">
              <a:latin typeface="Roboto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3" tIns="46656" rIns="93313" bIns="46656" rtlCol="0"/>
          <a:lstStyle>
            <a:lvl1pPr algn="r">
              <a:defRPr sz="1200"/>
            </a:lvl1pPr>
          </a:lstStyle>
          <a:p>
            <a:fld id="{5698AF0F-96AB-0D45-8FBA-30E1D49F627C}" type="datetimeFigureOut">
              <a:rPr lang="en-US" smtClean="0">
                <a:latin typeface="Roboto Light"/>
              </a:rPr>
              <a:t>10/29/2018</a:t>
            </a:fld>
            <a:endParaRPr lang="en-US" dirty="0">
              <a:latin typeface="Roboto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13" tIns="46656" rIns="93313" bIns="46656" rtlCol="0" anchor="b"/>
          <a:lstStyle>
            <a:lvl1pPr algn="l">
              <a:defRPr sz="1200"/>
            </a:lvl1pPr>
          </a:lstStyle>
          <a:p>
            <a:endParaRPr lang="en-US" dirty="0">
              <a:latin typeface="Roboto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13" tIns="46656" rIns="93313" bIns="46656" rtlCol="0" anchor="b"/>
          <a:lstStyle>
            <a:lvl1pPr algn="r">
              <a:defRPr sz="1200"/>
            </a:lvl1pPr>
          </a:lstStyle>
          <a:p>
            <a:fld id="{1932D2D8-3475-7A4B-A255-5FEDE88B31CE}" type="slidenum">
              <a:rPr lang="en-US" smtClean="0">
                <a:latin typeface="Roboto Light"/>
              </a:rPr>
              <a:t>‹#›</a:t>
            </a:fld>
            <a:endParaRPr lang="en-US" dirty="0">
              <a:latin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783180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3" tIns="46656" rIns="93313" bIns="46656" rtlCol="0"/>
          <a:lstStyle>
            <a:lvl1pPr algn="l">
              <a:defRPr sz="1200">
                <a:latin typeface="Roboto Light"/>
              </a:defRPr>
            </a:lvl1pPr>
          </a:lstStyle>
          <a:p>
            <a:endParaRPr lang="en-JM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3" tIns="46656" rIns="93313" bIns="46656" rtlCol="0"/>
          <a:lstStyle>
            <a:lvl1pPr algn="r">
              <a:defRPr sz="1200">
                <a:latin typeface="Roboto Light"/>
              </a:defRPr>
            </a:lvl1pPr>
          </a:lstStyle>
          <a:p>
            <a:fld id="{7D7D0FC4-79A4-4CD6-9D21-6D2AFDDF42EC}" type="datetimeFigureOut">
              <a:rPr lang="en-JM" smtClean="0"/>
              <a:pPr/>
              <a:t>29/10/2018</a:t>
            </a:fld>
            <a:endParaRPr lang="en-JM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3" tIns="46656" rIns="93313" bIns="46656" rtlCol="0" anchor="ctr"/>
          <a:lstStyle/>
          <a:p>
            <a:endParaRPr lang="en-JM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3" tIns="46656" rIns="93313" bIns="46656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13" tIns="46656" rIns="93313" bIns="46656" rtlCol="0" anchor="b"/>
          <a:lstStyle>
            <a:lvl1pPr algn="l">
              <a:defRPr sz="1200">
                <a:latin typeface="Roboto Light"/>
              </a:defRPr>
            </a:lvl1pPr>
          </a:lstStyle>
          <a:p>
            <a:endParaRPr lang="en-JM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13" tIns="46656" rIns="93313" bIns="46656" rtlCol="0" anchor="b"/>
          <a:lstStyle>
            <a:lvl1pPr algn="r">
              <a:defRPr sz="1200">
                <a:latin typeface="Roboto Light"/>
              </a:defRPr>
            </a:lvl1pPr>
          </a:lstStyle>
          <a:p>
            <a:fld id="{FEA829E4-7B8F-48ED-BCF8-1C0A3C644052}" type="slidenum">
              <a:rPr lang="en-JM" smtClean="0"/>
              <a:pPr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87037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oboto Ligh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boto Ligh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boto Ligh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boto Ligh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boto Ligh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6913"/>
            <a:ext cx="465455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840B-94F0-49FA-A493-1B79233BF67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411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-25400"/>
            <a:ext cx="9144000" cy="6908800"/>
            <a:chOff x="0" y="-19050"/>
            <a:chExt cx="9144000" cy="5181600"/>
          </a:xfrm>
        </p:grpSpPr>
        <p:pic>
          <p:nvPicPr>
            <p:cNvPr id="4" name="Picture 3" descr="companion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78"/>
            <a:stretch/>
          </p:blipFill>
          <p:spPr>
            <a:xfrm>
              <a:off x="0" y="-19050"/>
              <a:ext cx="5714999" cy="4876800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 userDrawn="1"/>
          </p:nvCxnSpPr>
          <p:spPr>
            <a:xfrm flipH="1">
              <a:off x="4876800" y="-19050"/>
              <a:ext cx="762000" cy="3067050"/>
            </a:xfrm>
            <a:prstGeom prst="line">
              <a:avLst/>
            </a:prstGeom>
            <a:ln w="101600">
              <a:solidFill>
                <a:srgbClr val="92D050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25" y="4867909"/>
              <a:ext cx="533400" cy="26143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457200" y="4889584"/>
              <a:ext cx="3015569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JM" sz="1000" cap="small" baseline="0" dirty="0">
                  <a:solidFill>
                    <a:srgbClr val="6B7895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Wisconsin Statewide Health Information Network</a:t>
              </a:r>
            </a:p>
          </p:txBody>
        </p:sp>
        <p:sp>
          <p:nvSpPr>
            <p:cNvPr id="8" name="Rectangle 11"/>
            <p:cNvSpPr/>
            <p:nvPr userDrawn="1"/>
          </p:nvSpPr>
          <p:spPr>
            <a:xfrm>
              <a:off x="4448175" y="-19050"/>
              <a:ext cx="4695825" cy="4908634"/>
            </a:xfrm>
            <a:custGeom>
              <a:avLst/>
              <a:gdLst>
                <a:gd name="connsiteX0" fmla="*/ 0 w 3505200"/>
                <a:gd name="connsiteY0" fmla="*/ 0 h 5029199"/>
                <a:gd name="connsiteX1" fmla="*/ 3505200 w 3505200"/>
                <a:gd name="connsiteY1" fmla="*/ 0 h 5029199"/>
                <a:gd name="connsiteX2" fmla="*/ 3505200 w 3505200"/>
                <a:gd name="connsiteY2" fmla="*/ 5029199 h 5029199"/>
                <a:gd name="connsiteX3" fmla="*/ 0 w 3505200"/>
                <a:gd name="connsiteY3" fmla="*/ 5029199 h 5029199"/>
                <a:gd name="connsiteX4" fmla="*/ 0 w 3505200"/>
                <a:gd name="connsiteY4" fmla="*/ 0 h 5029199"/>
                <a:gd name="connsiteX0" fmla="*/ 1249680 w 4754880"/>
                <a:gd name="connsiteY0" fmla="*/ 0 h 5039359"/>
                <a:gd name="connsiteX1" fmla="*/ 4754880 w 4754880"/>
                <a:gd name="connsiteY1" fmla="*/ 0 h 5039359"/>
                <a:gd name="connsiteX2" fmla="*/ 4754880 w 4754880"/>
                <a:gd name="connsiteY2" fmla="*/ 5029199 h 5039359"/>
                <a:gd name="connsiteX3" fmla="*/ 0 w 4754880"/>
                <a:gd name="connsiteY3" fmla="*/ 5039359 h 5039359"/>
                <a:gd name="connsiteX4" fmla="*/ 1249680 w 4754880"/>
                <a:gd name="connsiteY4" fmla="*/ 0 h 5039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4880" h="5039359">
                  <a:moveTo>
                    <a:pt x="1249680" y="0"/>
                  </a:moveTo>
                  <a:lnTo>
                    <a:pt x="4754880" y="0"/>
                  </a:lnTo>
                  <a:lnTo>
                    <a:pt x="4754880" y="5029199"/>
                  </a:lnTo>
                  <a:lnTo>
                    <a:pt x="0" y="5039359"/>
                  </a:lnTo>
                  <a:lnTo>
                    <a:pt x="124968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Parallelogram 11"/>
            <p:cNvSpPr/>
            <p:nvPr userDrawn="1"/>
          </p:nvSpPr>
          <p:spPr>
            <a:xfrm>
              <a:off x="4095750" y="2855499"/>
              <a:ext cx="1524000" cy="2114550"/>
            </a:xfrm>
            <a:prstGeom prst="parallelogram">
              <a:avLst>
                <a:gd name="adj" fmla="val 34586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 Light"/>
              </a:endParaRPr>
            </a:p>
          </p:txBody>
        </p:sp>
        <p:sp>
          <p:nvSpPr>
            <p:cNvPr id="11" name="Parallelogram 10"/>
            <p:cNvSpPr/>
            <p:nvPr userDrawn="1"/>
          </p:nvSpPr>
          <p:spPr>
            <a:xfrm>
              <a:off x="3657600" y="3048000"/>
              <a:ext cx="1524000" cy="2114550"/>
            </a:xfrm>
            <a:prstGeom prst="parallelogram">
              <a:avLst>
                <a:gd name="adj" fmla="val 3458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 Ligh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7800" y="2209801"/>
            <a:ext cx="3810000" cy="1597532"/>
          </a:xfrm>
        </p:spPr>
        <p:txBody>
          <a:bodyPr>
            <a:normAutofit/>
          </a:bodyPr>
          <a:lstStyle>
            <a:lvl1pPr algn="r">
              <a:defRPr sz="2800" b="0" cap="small" baseline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3832733"/>
            <a:ext cx="3429000" cy="885825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rgbClr val="92D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3253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Left Pic 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JM" dirty="0"/>
              <a:t>Page   </a:t>
            </a:r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0"/>
            <a:ext cx="4343972" cy="642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-25400"/>
            <a:ext cx="5105400" cy="711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657600" y="787401"/>
            <a:ext cx="5410200" cy="5588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8229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Left Pic Male D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JM" dirty="0"/>
              <a:t>Page   </a:t>
            </a:r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" y="-25399"/>
            <a:ext cx="3802215" cy="64544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-25400"/>
            <a:ext cx="5486400" cy="711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657600" y="787401"/>
            <a:ext cx="5410200" cy="5588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2313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Left Pic Elder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JM" dirty="0"/>
              <a:t>Page   </a:t>
            </a:r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" y="-25400"/>
            <a:ext cx="4639298" cy="63526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-25400"/>
            <a:ext cx="4724400" cy="711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038600" y="787401"/>
            <a:ext cx="5029200" cy="5588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3393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Left Pic C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JM" dirty="0"/>
              <a:t>Page   </a:t>
            </a:r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2" r="-1"/>
          <a:stretch/>
        </p:blipFill>
        <p:spPr>
          <a:xfrm>
            <a:off x="1" y="-37130"/>
            <a:ext cx="3702101" cy="64763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-25400"/>
            <a:ext cx="5257800" cy="711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657600" y="787401"/>
            <a:ext cx="5410200" cy="5588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6845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Left Pic Woman Bab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JM" dirty="0"/>
              <a:t>Page   </a:t>
            </a:r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10" y="-12700"/>
            <a:ext cx="4469717" cy="6470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-25400"/>
            <a:ext cx="5181600" cy="711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657600" y="787401"/>
            <a:ext cx="5410200" cy="5588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5565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Right Pic Baby 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JM" dirty="0"/>
              <a:t>Page   </a:t>
            </a:r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353" y="1"/>
            <a:ext cx="4176122" cy="647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76200" y="990601"/>
            <a:ext cx="5486400" cy="54356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3934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Right Family 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JM" dirty="0"/>
              <a:t>Page   </a:t>
            </a:r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95"/>
          <a:stretch/>
        </p:blipFill>
        <p:spPr>
          <a:xfrm>
            <a:off x="5715000" y="-25400"/>
            <a:ext cx="3429000" cy="64582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6" y="-127000"/>
            <a:ext cx="9058275" cy="711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76200" y="685801"/>
            <a:ext cx="5486400" cy="5740400"/>
          </a:xfrm>
        </p:spPr>
        <p:txBody>
          <a:bodyPr/>
          <a:lstStyle>
            <a:lvl1pPr marL="342900" indent="-342900">
              <a:buClr>
                <a:srgbClr val="92D050"/>
              </a:buClr>
              <a:buFont typeface="Segoe UI" panose="020B0502040204020203" pitchFamily="34" charset="0"/>
              <a:buChar char="˃"/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4359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, Right Family 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JM" dirty="0"/>
              <a:t>Page   </a:t>
            </a:r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313" y="-25400"/>
            <a:ext cx="3706689" cy="6477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6" y="-127000"/>
            <a:ext cx="9058275" cy="711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76200" y="685801"/>
            <a:ext cx="5486400" cy="5740400"/>
          </a:xfrm>
        </p:spPr>
        <p:txBody>
          <a:bodyPr/>
          <a:lstStyle>
            <a:lvl1pPr marL="342900" indent="-342900">
              <a:buClr>
                <a:srgbClr val="92D050"/>
              </a:buClr>
              <a:buFont typeface="Segoe UI" panose="020B0502040204020203" pitchFamily="34" charset="0"/>
              <a:buChar char="˃"/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2263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Left Pic Network No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JM" dirty="0"/>
              <a:t>Page   </a:t>
            </a:r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646"/>
            <a:ext cx="2645893" cy="649264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2209800" y="939801"/>
            <a:ext cx="6934200" cy="54356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7812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Right Pic Surge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JM" dirty="0"/>
              <a:t>Page   </a:t>
            </a:r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-25400"/>
            <a:ext cx="4516429" cy="647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7" y="-25400"/>
            <a:ext cx="5400675" cy="711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76200" y="787400"/>
            <a:ext cx="5029200" cy="56388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359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6200"/>
            <a:ext cx="8229600" cy="914400"/>
          </a:xfrm>
        </p:spPr>
        <p:txBody>
          <a:bodyPr/>
          <a:lstStyle>
            <a:lvl1pPr algn="r">
              <a:defRPr>
                <a:solidFill>
                  <a:srgbClr val="0026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475236"/>
            <a:ext cx="762000" cy="382764"/>
          </a:xfrm>
        </p:spPr>
        <p:txBody>
          <a:bodyPr/>
          <a:lstStyle>
            <a:lvl1pPr>
              <a:defRPr cap="small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JM" dirty="0"/>
              <a:t>Page  </a:t>
            </a:r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  <p:sp>
        <p:nvSpPr>
          <p:cNvPr id="8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1858434"/>
            <a:ext cx="3505200" cy="411056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JM" dirty="0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3733800" y="2423585"/>
            <a:ext cx="2127250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6407150" y="2413000"/>
            <a:ext cx="2127250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7"/>
          </p:nvPr>
        </p:nvSpPr>
        <p:spPr>
          <a:xfrm>
            <a:off x="3736975" y="4540437"/>
            <a:ext cx="2127250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8"/>
          </p:nvPr>
        </p:nvSpPr>
        <p:spPr>
          <a:xfrm>
            <a:off x="6410325" y="4529854"/>
            <a:ext cx="2127250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114800" y="1926167"/>
            <a:ext cx="16002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00" b="0">
                <a:solidFill>
                  <a:schemeClr val="tx1">
                    <a:lumMod val="85000"/>
                    <a:lumOff val="15000"/>
                  </a:schemeClr>
                </a:solidFill>
                <a:latin typeface="Roboto Regular"/>
                <a:ea typeface="Roboto Light"/>
                <a:cs typeface="Roboto Regular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81800" y="1926167"/>
            <a:ext cx="16002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00" b="0">
                <a:solidFill>
                  <a:schemeClr val="tx1">
                    <a:lumMod val="85000"/>
                    <a:lumOff val="15000"/>
                  </a:schemeClr>
                </a:solidFill>
                <a:latin typeface="Roboto Regular"/>
                <a:ea typeface="Roboto Light"/>
                <a:cs typeface="Roboto Regular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2"/>
          <p:cNvSpPr>
            <a:spLocks noGrp="1"/>
          </p:cNvSpPr>
          <p:nvPr>
            <p:ph type="body" sz="quarter" idx="21"/>
          </p:nvPr>
        </p:nvSpPr>
        <p:spPr>
          <a:xfrm>
            <a:off x="4114800" y="4038601"/>
            <a:ext cx="16002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00" b="0">
                <a:solidFill>
                  <a:schemeClr val="tx1">
                    <a:lumMod val="85000"/>
                    <a:lumOff val="15000"/>
                  </a:schemeClr>
                </a:solidFill>
                <a:latin typeface="Roboto Regular"/>
                <a:ea typeface="Roboto Light"/>
                <a:cs typeface="Roboto Regular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2"/>
          <p:cNvSpPr>
            <a:spLocks noGrp="1"/>
          </p:cNvSpPr>
          <p:nvPr>
            <p:ph type="body" sz="quarter" idx="22"/>
          </p:nvPr>
        </p:nvSpPr>
        <p:spPr>
          <a:xfrm>
            <a:off x="6781800" y="4038601"/>
            <a:ext cx="16002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00" b="0">
                <a:solidFill>
                  <a:schemeClr val="tx1">
                    <a:lumMod val="85000"/>
                    <a:lumOff val="15000"/>
                  </a:schemeClr>
                </a:solidFill>
                <a:latin typeface="Roboto Regular"/>
                <a:ea typeface="Roboto Light"/>
                <a:cs typeface="Roboto Regular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088178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726" y="76200"/>
            <a:ext cx="8982075" cy="812800"/>
          </a:xfrm>
        </p:spPr>
        <p:txBody>
          <a:bodyPr/>
          <a:lstStyle>
            <a:lvl1pPr>
              <a:defRPr>
                <a:solidFill>
                  <a:srgbClr val="0026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JM" dirty="0"/>
              <a:t>Page  </a:t>
            </a:r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3"/>
          </p:nvPr>
        </p:nvSpPr>
        <p:spPr>
          <a:xfrm>
            <a:off x="609600" y="2616201"/>
            <a:ext cx="2362200" cy="3022600"/>
          </a:xfrm>
        </p:spPr>
        <p:txBody>
          <a:bodyPr>
            <a:normAutofit/>
          </a:bodyPr>
          <a:lstStyle>
            <a:lvl1pPr algn="l"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Content Placeholder 38"/>
          <p:cNvSpPr>
            <a:spLocks noGrp="1"/>
          </p:cNvSpPr>
          <p:nvPr>
            <p:ph sz="quarter" idx="39"/>
          </p:nvPr>
        </p:nvSpPr>
        <p:spPr>
          <a:xfrm>
            <a:off x="609600" y="1905000"/>
            <a:ext cx="1984248" cy="463296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400" b="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42"/>
          </p:nvPr>
        </p:nvSpPr>
        <p:spPr>
          <a:xfrm>
            <a:off x="3429000" y="2616201"/>
            <a:ext cx="2362200" cy="3022600"/>
          </a:xfrm>
        </p:spPr>
        <p:txBody>
          <a:bodyPr>
            <a:normAutofit/>
          </a:bodyPr>
          <a:lstStyle>
            <a:lvl1pPr algn="l"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43"/>
          </p:nvPr>
        </p:nvSpPr>
        <p:spPr>
          <a:xfrm>
            <a:off x="6324600" y="2616201"/>
            <a:ext cx="2362200" cy="3022600"/>
          </a:xfrm>
        </p:spPr>
        <p:txBody>
          <a:bodyPr>
            <a:normAutofit/>
          </a:bodyPr>
          <a:lstStyle>
            <a:lvl1pPr algn="l"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Content Placeholder 38"/>
          <p:cNvSpPr>
            <a:spLocks noGrp="1"/>
          </p:cNvSpPr>
          <p:nvPr>
            <p:ph sz="quarter" idx="60"/>
          </p:nvPr>
        </p:nvSpPr>
        <p:spPr>
          <a:xfrm>
            <a:off x="3429000" y="1905000"/>
            <a:ext cx="1984248" cy="463296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400" b="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2" name="Content Placeholder 38"/>
          <p:cNvSpPr>
            <a:spLocks noGrp="1"/>
          </p:cNvSpPr>
          <p:nvPr>
            <p:ph sz="quarter" idx="61"/>
          </p:nvPr>
        </p:nvSpPr>
        <p:spPr>
          <a:xfrm>
            <a:off x="6324600" y="1905000"/>
            <a:ext cx="1984248" cy="463296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400" b="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704880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26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JM" dirty="0"/>
              <a:t>Page  </a:t>
            </a:r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48"/>
          </p:nvPr>
        </p:nvSpPr>
        <p:spPr>
          <a:xfrm>
            <a:off x="3395472" y="1701801"/>
            <a:ext cx="2624328" cy="2032000"/>
          </a:xfrm>
          <a:ln w="38100" cap="sq">
            <a:noFill/>
            <a:miter lim="800000"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JM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49"/>
          </p:nvPr>
        </p:nvSpPr>
        <p:spPr>
          <a:xfrm>
            <a:off x="6019800" y="1701801"/>
            <a:ext cx="2624328" cy="2032000"/>
          </a:xfrm>
          <a:ln w="38100" cap="sq">
            <a:noFill/>
            <a:miter lim="800000"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JM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50"/>
          </p:nvPr>
        </p:nvSpPr>
        <p:spPr>
          <a:xfrm>
            <a:off x="771144" y="3733800"/>
            <a:ext cx="2624328" cy="2032000"/>
          </a:xfrm>
          <a:ln w="38100" cap="sq">
            <a:noFill/>
            <a:miter lim="800000"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JM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51"/>
          </p:nvPr>
        </p:nvSpPr>
        <p:spPr>
          <a:xfrm>
            <a:off x="3395472" y="3733800"/>
            <a:ext cx="2624328" cy="2032000"/>
          </a:xfrm>
          <a:ln w="38100" cap="sq">
            <a:noFill/>
            <a:miter lim="800000"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JM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52"/>
          </p:nvPr>
        </p:nvSpPr>
        <p:spPr>
          <a:xfrm>
            <a:off x="6019800" y="3733800"/>
            <a:ext cx="2624328" cy="2032000"/>
          </a:xfrm>
          <a:ln w="38100" cap="sq">
            <a:noFill/>
            <a:miter lim="800000"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JM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53"/>
          </p:nvPr>
        </p:nvSpPr>
        <p:spPr>
          <a:xfrm>
            <a:off x="762000" y="1701801"/>
            <a:ext cx="2633472" cy="2032000"/>
          </a:xfrm>
          <a:solidFill>
            <a:srgbClr val="002060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692869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26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JM" dirty="0"/>
              <a:t>Page  </a:t>
            </a:r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6200" y="1193800"/>
            <a:ext cx="8991600" cy="5181600"/>
          </a:xfrm>
        </p:spPr>
        <p:txBody>
          <a:bodyPr>
            <a:normAutofit/>
          </a:bodyPr>
          <a:lstStyle>
            <a:lvl1pPr marL="342900" indent="-342900">
              <a:buFont typeface="Courier New" pitchFamily="49" charset="0"/>
              <a:buChar char="o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30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2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4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10703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6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JM" dirty="0"/>
              <a:t>Page  </a:t>
            </a:r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  <p:sp>
        <p:nvSpPr>
          <p:cNvPr id="5" name="Picture Placeholder 28"/>
          <p:cNvSpPr>
            <a:spLocks noGrp="1"/>
          </p:cNvSpPr>
          <p:nvPr>
            <p:ph type="pic" sz="quarter" idx="50"/>
          </p:nvPr>
        </p:nvSpPr>
        <p:spPr>
          <a:xfrm>
            <a:off x="682752" y="2108201"/>
            <a:ext cx="1527048" cy="2036064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JM" dirty="0"/>
          </a:p>
        </p:txBody>
      </p:sp>
      <p:sp>
        <p:nvSpPr>
          <p:cNvPr id="6" name="Picture Placeholder 28"/>
          <p:cNvSpPr>
            <a:spLocks noGrp="1"/>
          </p:cNvSpPr>
          <p:nvPr>
            <p:ph type="pic" sz="quarter" idx="51"/>
          </p:nvPr>
        </p:nvSpPr>
        <p:spPr>
          <a:xfrm>
            <a:off x="2743200" y="2108201"/>
            <a:ext cx="1527048" cy="2036064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JM" dirty="0"/>
          </a:p>
        </p:txBody>
      </p:sp>
      <p:sp>
        <p:nvSpPr>
          <p:cNvPr id="7" name="Picture Placeholder 28"/>
          <p:cNvSpPr>
            <a:spLocks noGrp="1"/>
          </p:cNvSpPr>
          <p:nvPr>
            <p:ph type="pic" sz="quarter" idx="52"/>
          </p:nvPr>
        </p:nvSpPr>
        <p:spPr>
          <a:xfrm>
            <a:off x="4797552" y="2108201"/>
            <a:ext cx="1527048" cy="2036064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JM" dirty="0"/>
          </a:p>
        </p:txBody>
      </p:sp>
      <p:sp>
        <p:nvSpPr>
          <p:cNvPr id="8" name="Picture Placeholder 28"/>
          <p:cNvSpPr>
            <a:spLocks noGrp="1"/>
          </p:cNvSpPr>
          <p:nvPr>
            <p:ph type="pic" sz="quarter" idx="53"/>
          </p:nvPr>
        </p:nvSpPr>
        <p:spPr>
          <a:xfrm>
            <a:off x="6854952" y="2108201"/>
            <a:ext cx="1527048" cy="2036064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JM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57"/>
          </p:nvPr>
        </p:nvSpPr>
        <p:spPr>
          <a:xfrm>
            <a:off x="2667000" y="4445001"/>
            <a:ext cx="1676400" cy="406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58"/>
          </p:nvPr>
        </p:nvSpPr>
        <p:spPr>
          <a:xfrm>
            <a:off x="4724400" y="4445001"/>
            <a:ext cx="1676400" cy="406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59"/>
          </p:nvPr>
        </p:nvSpPr>
        <p:spPr>
          <a:xfrm>
            <a:off x="6781800" y="4445001"/>
            <a:ext cx="1676400" cy="406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609600" y="4445001"/>
            <a:ext cx="1676400" cy="406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61"/>
          </p:nvPr>
        </p:nvSpPr>
        <p:spPr>
          <a:xfrm>
            <a:off x="2667000" y="4749801"/>
            <a:ext cx="16764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62"/>
          </p:nvPr>
        </p:nvSpPr>
        <p:spPr>
          <a:xfrm>
            <a:off x="4724400" y="4749801"/>
            <a:ext cx="16764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63"/>
          </p:nvPr>
        </p:nvSpPr>
        <p:spPr>
          <a:xfrm>
            <a:off x="6781800" y="4749801"/>
            <a:ext cx="16764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609600" y="4749801"/>
            <a:ext cx="16764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414859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26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797" y="6488782"/>
            <a:ext cx="805205" cy="38276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JM" dirty="0"/>
              <a:t>Page  </a:t>
            </a:r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48"/>
          </p:nvPr>
        </p:nvSpPr>
        <p:spPr>
          <a:xfrm>
            <a:off x="1142682" y="2058247"/>
            <a:ext cx="3048000" cy="537633"/>
          </a:xfrm>
        </p:spPr>
        <p:txBody>
          <a:bodyPr anchor="ctr">
            <a:normAutofit/>
          </a:bodyPr>
          <a:lstStyle>
            <a:lvl1pPr marL="0" indent="0">
              <a:lnSpc>
                <a:spcPts val="1400"/>
              </a:lnSpc>
              <a:buFontTx/>
              <a:buNone/>
              <a:defRPr sz="1050" b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49"/>
          </p:nvPr>
        </p:nvSpPr>
        <p:spPr>
          <a:xfrm>
            <a:off x="1143000" y="3196166"/>
            <a:ext cx="3048000" cy="537633"/>
          </a:xfrm>
        </p:spPr>
        <p:txBody>
          <a:bodyPr anchor="ctr">
            <a:normAutofit/>
          </a:bodyPr>
          <a:lstStyle>
            <a:lvl1pPr marL="0" indent="0">
              <a:lnSpc>
                <a:spcPts val="1400"/>
              </a:lnSpc>
              <a:buFontTx/>
              <a:buNone/>
              <a:defRPr sz="1050" b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50"/>
          </p:nvPr>
        </p:nvSpPr>
        <p:spPr>
          <a:xfrm>
            <a:off x="1143000" y="4313768"/>
            <a:ext cx="3048000" cy="537633"/>
          </a:xfrm>
        </p:spPr>
        <p:txBody>
          <a:bodyPr anchor="ctr">
            <a:normAutofit/>
          </a:bodyPr>
          <a:lstStyle>
            <a:lvl1pPr marL="0" indent="0">
              <a:lnSpc>
                <a:spcPts val="1400"/>
              </a:lnSpc>
              <a:buFontTx/>
              <a:buNone/>
              <a:defRPr sz="1050" b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51"/>
          </p:nvPr>
        </p:nvSpPr>
        <p:spPr>
          <a:xfrm>
            <a:off x="1143000" y="5431367"/>
            <a:ext cx="3048000" cy="537633"/>
          </a:xfrm>
        </p:spPr>
        <p:txBody>
          <a:bodyPr anchor="ctr">
            <a:normAutofit/>
          </a:bodyPr>
          <a:lstStyle>
            <a:lvl1pPr marL="0" indent="0">
              <a:lnSpc>
                <a:spcPts val="1400"/>
              </a:lnSpc>
              <a:buFontTx/>
              <a:buNone/>
              <a:defRPr sz="1050" b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61"/>
          </p:nvPr>
        </p:nvSpPr>
        <p:spPr>
          <a:xfrm>
            <a:off x="5334000" y="2058247"/>
            <a:ext cx="3048000" cy="537633"/>
          </a:xfrm>
        </p:spPr>
        <p:txBody>
          <a:bodyPr anchor="ctr">
            <a:normAutofit/>
          </a:bodyPr>
          <a:lstStyle>
            <a:lvl1pPr marL="0" indent="0">
              <a:lnSpc>
                <a:spcPts val="1400"/>
              </a:lnSpc>
              <a:buFontTx/>
              <a:buNone/>
              <a:defRPr sz="1050" b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62"/>
          </p:nvPr>
        </p:nvSpPr>
        <p:spPr>
          <a:xfrm>
            <a:off x="5334000" y="3196166"/>
            <a:ext cx="3048000" cy="537633"/>
          </a:xfrm>
        </p:spPr>
        <p:txBody>
          <a:bodyPr anchor="ctr">
            <a:normAutofit/>
          </a:bodyPr>
          <a:lstStyle>
            <a:lvl1pPr marL="0" indent="0">
              <a:lnSpc>
                <a:spcPts val="1400"/>
              </a:lnSpc>
              <a:buFontTx/>
              <a:buNone/>
              <a:defRPr sz="1050" b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63"/>
          </p:nvPr>
        </p:nvSpPr>
        <p:spPr>
          <a:xfrm>
            <a:off x="5334000" y="4313768"/>
            <a:ext cx="3048000" cy="537633"/>
          </a:xfrm>
        </p:spPr>
        <p:txBody>
          <a:bodyPr anchor="ctr">
            <a:normAutofit/>
          </a:bodyPr>
          <a:lstStyle>
            <a:lvl1pPr marL="0" indent="0">
              <a:lnSpc>
                <a:spcPts val="1400"/>
              </a:lnSpc>
              <a:buFontTx/>
              <a:buNone/>
              <a:defRPr sz="1050" b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64"/>
          </p:nvPr>
        </p:nvSpPr>
        <p:spPr>
          <a:xfrm>
            <a:off x="5334000" y="5431367"/>
            <a:ext cx="3048000" cy="537633"/>
          </a:xfrm>
        </p:spPr>
        <p:txBody>
          <a:bodyPr anchor="ctr">
            <a:normAutofit/>
          </a:bodyPr>
          <a:lstStyle>
            <a:lvl1pPr marL="0" indent="0">
              <a:lnSpc>
                <a:spcPts val="1400"/>
              </a:lnSpc>
              <a:buFontTx/>
              <a:buNone/>
              <a:defRPr sz="1050" b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8" name="Content Placeholder 6"/>
          <p:cNvSpPr>
            <a:spLocks noGrp="1" noChangeAspect="1"/>
          </p:cNvSpPr>
          <p:nvPr>
            <p:ph sz="quarter" idx="65" hasCustomPrompt="1"/>
          </p:nvPr>
        </p:nvSpPr>
        <p:spPr>
          <a:xfrm>
            <a:off x="533403" y="2006601"/>
            <a:ext cx="503999" cy="671999"/>
          </a:xfrm>
          <a:prstGeom prst="ellipse">
            <a:avLst/>
          </a:prstGeom>
          <a:solidFill>
            <a:srgbClr val="92D050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9" name="Content Placeholder 6"/>
          <p:cNvSpPr>
            <a:spLocks noGrp="1" noChangeAspect="1"/>
          </p:cNvSpPr>
          <p:nvPr>
            <p:ph sz="quarter" idx="66" hasCustomPrompt="1"/>
          </p:nvPr>
        </p:nvSpPr>
        <p:spPr>
          <a:xfrm>
            <a:off x="533403" y="3124202"/>
            <a:ext cx="503999" cy="671999"/>
          </a:xfrm>
          <a:prstGeom prst="ellipse">
            <a:avLst/>
          </a:prstGeom>
          <a:solidFill>
            <a:srgbClr val="92D050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40" name="Content Placeholder 6"/>
          <p:cNvSpPr>
            <a:spLocks noGrp="1" noChangeAspect="1"/>
          </p:cNvSpPr>
          <p:nvPr>
            <p:ph sz="quarter" idx="67" hasCustomPrompt="1"/>
          </p:nvPr>
        </p:nvSpPr>
        <p:spPr>
          <a:xfrm>
            <a:off x="533403" y="4241802"/>
            <a:ext cx="503999" cy="671999"/>
          </a:xfrm>
          <a:prstGeom prst="ellipse">
            <a:avLst/>
          </a:prstGeom>
          <a:solidFill>
            <a:srgbClr val="92D050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41" name="Content Placeholder 6"/>
          <p:cNvSpPr>
            <a:spLocks noGrp="1" noChangeAspect="1"/>
          </p:cNvSpPr>
          <p:nvPr>
            <p:ph sz="quarter" idx="68" hasCustomPrompt="1"/>
          </p:nvPr>
        </p:nvSpPr>
        <p:spPr>
          <a:xfrm>
            <a:off x="533403" y="5359401"/>
            <a:ext cx="503999" cy="671999"/>
          </a:xfrm>
          <a:prstGeom prst="ellipse">
            <a:avLst/>
          </a:prstGeom>
          <a:solidFill>
            <a:srgbClr val="92D050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43" name="Content Placeholder 6"/>
          <p:cNvSpPr>
            <a:spLocks noGrp="1" noChangeAspect="1"/>
          </p:cNvSpPr>
          <p:nvPr>
            <p:ph sz="quarter" idx="70" hasCustomPrompt="1"/>
          </p:nvPr>
        </p:nvSpPr>
        <p:spPr>
          <a:xfrm>
            <a:off x="4693923" y="2006601"/>
            <a:ext cx="503999" cy="671999"/>
          </a:xfrm>
          <a:prstGeom prst="ellipse">
            <a:avLst/>
          </a:prstGeom>
          <a:solidFill>
            <a:srgbClr val="92D050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44" name="Content Placeholder 6"/>
          <p:cNvSpPr>
            <a:spLocks noGrp="1" noChangeAspect="1"/>
          </p:cNvSpPr>
          <p:nvPr>
            <p:ph sz="quarter" idx="71" hasCustomPrompt="1"/>
          </p:nvPr>
        </p:nvSpPr>
        <p:spPr>
          <a:xfrm>
            <a:off x="4693923" y="3124202"/>
            <a:ext cx="503999" cy="671999"/>
          </a:xfrm>
          <a:prstGeom prst="ellipse">
            <a:avLst/>
          </a:prstGeom>
          <a:solidFill>
            <a:srgbClr val="92D050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45" name="Content Placeholder 6"/>
          <p:cNvSpPr>
            <a:spLocks noGrp="1" noChangeAspect="1"/>
          </p:cNvSpPr>
          <p:nvPr>
            <p:ph sz="quarter" idx="72" hasCustomPrompt="1"/>
          </p:nvPr>
        </p:nvSpPr>
        <p:spPr>
          <a:xfrm>
            <a:off x="4693923" y="4241802"/>
            <a:ext cx="503999" cy="671999"/>
          </a:xfrm>
          <a:prstGeom prst="ellipse">
            <a:avLst/>
          </a:prstGeom>
          <a:solidFill>
            <a:srgbClr val="92D050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46" name="Content Placeholder 6"/>
          <p:cNvSpPr>
            <a:spLocks noGrp="1" noChangeAspect="1"/>
          </p:cNvSpPr>
          <p:nvPr>
            <p:ph sz="quarter" idx="73" hasCustomPrompt="1"/>
          </p:nvPr>
        </p:nvSpPr>
        <p:spPr>
          <a:xfrm>
            <a:off x="4693923" y="5359401"/>
            <a:ext cx="503999" cy="671999"/>
          </a:xfrm>
          <a:prstGeom prst="ellipse">
            <a:avLst/>
          </a:prstGeom>
          <a:solidFill>
            <a:srgbClr val="92D050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890105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26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JM" dirty="0"/>
              <a:t>Page  </a:t>
            </a:r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1888256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JM" dirty="0"/>
              <a:t>Page  </a:t>
            </a:r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838200" y="1945640"/>
            <a:ext cx="2133600" cy="36576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Robot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34"/>
          </p:nvPr>
        </p:nvSpPr>
        <p:spPr>
          <a:xfrm>
            <a:off x="838200" y="2209800"/>
            <a:ext cx="2819400" cy="81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838200" y="3368040"/>
            <a:ext cx="2133600" cy="36576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Robot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36"/>
          </p:nvPr>
        </p:nvSpPr>
        <p:spPr>
          <a:xfrm>
            <a:off x="838200" y="3632201"/>
            <a:ext cx="2819400" cy="81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838200" y="4790440"/>
            <a:ext cx="2133600" cy="36576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Robot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38"/>
          </p:nvPr>
        </p:nvSpPr>
        <p:spPr>
          <a:xfrm>
            <a:off x="838200" y="5054601"/>
            <a:ext cx="2819400" cy="81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424369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JM" dirty="0"/>
              <a:t>Page  </a:t>
            </a:r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522865" y="3443816"/>
            <a:ext cx="0" cy="1219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685802" y="2006599"/>
            <a:ext cx="3330575" cy="3266016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60"/>
          </p:nvPr>
        </p:nvSpPr>
        <p:spPr>
          <a:xfrm>
            <a:off x="4306888" y="2021416"/>
            <a:ext cx="4227512" cy="914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/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61"/>
          </p:nvPr>
        </p:nvSpPr>
        <p:spPr>
          <a:xfrm>
            <a:off x="4307320" y="3139016"/>
            <a:ext cx="2093480" cy="119888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/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62"/>
          </p:nvPr>
        </p:nvSpPr>
        <p:spPr>
          <a:xfrm>
            <a:off x="6669520" y="3139016"/>
            <a:ext cx="2093480" cy="119888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/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63"/>
          </p:nvPr>
        </p:nvSpPr>
        <p:spPr>
          <a:xfrm>
            <a:off x="4732770" y="4459816"/>
            <a:ext cx="1668030" cy="812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/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2441150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 14"/>
          <p:cNvSpPr/>
          <p:nvPr userDrawn="1"/>
        </p:nvSpPr>
        <p:spPr>
          <a:xfrm>
            <a:off x="381000" y="2571"/>
            <a:ext cx="3200400" cy="6883400"/>
          </a:xfrm>
          <a:prstGeom prst="parallelogram">
            <a:avLst>
              <a:gd name="adj" fmla="val 52789"/>
            </a:avLst>
          </a:prstGeom>
          <a:solidFill>
            <a:srgbClr val="002060">
              <a:alpha val="9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Light"/>
            </a:endParaRPr>
          </a:p>
        </p:txBody>
      </p:sp>
      <p:pic>
        <p:nvPicPr>
          <p:cNvPr id="2" name="Picture 1" descr="iPhone-5S-3-colors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44" y="609600"/>
            <a:ext cx="2169657" cy="5765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JM" dirty="0"/>
              <a:t>Page  </a:t>
            </a:r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42"/>
          </p:nvPr>
        </p:nvSpPr>
        <p:spPr>
          <a:xfrm>
            <a:off x="3276600" y="2514600"/>
            <a:ext cx="2362200" cy="30480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Content Placeholder 13"/>
          <p:cNvSpPr>
            <a:spLocks noGrp="1"/>
          </p:cNvSpPr>
          <p:nvPr>
            <p:ph sz="quarter" idx="43"/>
          </p:nvPr>
        </p:nvSpPr>
        <p:spPr>
          <a:xfrm>
            <a:off x="6172200" y="2514600"/>
            <a:ext cx="2362200" cy="30480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Content Placeholder 38"/>
          <p:cNvSpPr>
            <a:spLocks noGrp="1"/>
          </p:cNvSpPr>
          <p:nvPr>
            <p:ph sz="quarter" idx="39"/>
          </p:nvPr>
        </p:nvSpPr>
        <p:spPr>
          <a:xfrm>
            <a:off x="3352800" y="1986280"/>
            <a:ext cx="1984248" cy="426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Content Placeholder 38"/>
          <p:cNvSpPr>
            <a:spLocks noGrp="1"/>
          </p:cNvSpPr>
          <p:nvPr>
            <p:ph sz="quarter" idx="60"/>
          </p:nvPr>
        </p:nvSpPr>
        <p:spPr>
          <a:xfrm>
            <a:off x="6245352" y="1983339"/>
            <a:ext cx="1984248" cy="426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3" name="Picture Placeholder 19"/>
          <p:cNvSpPr>
            <a:spLocks noGrp="1"/>
          </p:cNvSpPr>
          <p:nvPr>
            <p:ph type="pic" sz="quarter" idx="64"/>
          </p:nvPr>
        </p:nvSpPr>
        <p:spPr>
          <a:xfrm>
            <a:off x="1052137" y="1524000"/>
            <a:ext cx="1655999" cy="3860800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81400" y="78771"/>
            <a:ext cx="5524500" cy="911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2640439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Phone-5S-3-colors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74" y="508001"/>
            <a:ext cx="2169657" cy="5765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JM" dirty="0"/>
              <a:t>Page  </a:t>
            </a:r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  <p:sp>
        <p:nvSpPr>
          <p:cNvPr id="13" name="Picture Placeholder 19"/>
          <p:cNvSpPr>
            <a:spLocks noGrp="1"/>
          </p:cNvSpPr>
          <p:nvPr>
            <p:ph type="pic" sz="quarter" idx="64"/>
          </p:nvPr>
        </p:nvSpPr>
        <p:spPr>
          <a:xfrm>
            <a:off x="3733802" y="1397001"/>
            <a:ext cx="1655999" cy="3860800"/>
          </a:xfrm>
        </p:spPr>
        <p:txBody>
          <a:bodyPr/>
          <a:lstStyle/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97740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726" y="76200"/>
            <a:ext cx="8982075" cy="8128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6" y="990601"/>
            <a:ext cx="8982075" cy="5460801"/>
          </a:xfrm>
        </p:spPr>
        <p:txBody>
          <a:bodyPr/>
          <a:lstStyle>
            <a:lvl1pPr marL="342900" indent="-342900">
              <a:buClr>
                <a:srgbClr val="92D050"/>
              </a:buClr>
              <a:buFont typeface="Segoe UI" panose="020B0502040204020203" pitchFamily="34" charset="0"/>
              <a:buChar char="˃"/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797" y="6488782"/>
            <a:ext cx="805205" cy="38276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JM" dirty="0"/>
              <a:t>Page   </a:t>
            </a:r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225271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iPad-Air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82600"/>
            <a:ext cx="2967284" cy="55626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JM" dirty="0"/>
              <a:t>Page  </a:t>
            </a:r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42"/>
          </p:nvPr>
        </p:nvSpPr>
        <p:spPr>
          <a:xfrm>
            <a:off x="3810000" y="4851401"/>
            <a:ext cx="4800600" cy="8128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86200" y="76200"/>
            <a:ext cx="5181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93042" y="1193801"/>
            <a:ext cx="2448000" cy="4227633"/>
          </a:xfrm>
        </p:spPr>
        <p:txBody>
          <a:bodyPr/>
          <a:lstStyle/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2161770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8906" y="1"/>
            <a:ext cx="9152906" cy="4140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>
              <a:solidFill>
                <a:srgbClr val="F34F57"/>
              </a:solidFill>
              <a:latin typeface="Roboto 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JM" dirty="0"/>
              <a:t>Page  </a:t>
            </a:r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914400" y="5187949"/>
            <a:ext cx="2098964" cy="6794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3622964" y="5187949"/>
            <a:ext cx="2133600" cy="6794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6442364" y="5187949"/>
            <a:ext cx="2133600" cy="6794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Picture Placeholder 17"/>
          <p:cNvSpPr>
            <a:spLocks noGrp="1" noChangeAspect="1"/>
          </p:cNvSpPr>
          <p:nvPr>
            <p:ph type="pic" sz="quarter" idx="23"/>
          </p:nvPr>
        </p:nvSpPr>
        <p:spPr>
          <a:xfrm>
            <a:off x="4086003" y="1625002"/>
            <a:ext cx="971999" cy="1295998"/>
          </a:xfrm>
          <a:prstGeom prst="ellipse">
            <a:avLst/>
          </a:prstGeom>
          <a:ln w="28575" cmpd="sng"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JM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609600" y="298743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6335019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9144000" cy="6477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JM" dirty="0"/>
              <a:t>Page  </a:t>
            </a:r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  <p:sp>
        <p:nvSpPr>
          <p:cNvPr id="15" name="Picture Placeholder 17"/>
          <p:cNvSpPr>
            <a:spLocks noGrp="1" noChangeAspect="1"/>
          </p:cNvSpPr>
          <p:nvPr>
            <p:ph type="pic" sz="quarter" idx="23"/>
          </p:nvPr>
        </p:nvSpPr>
        <p:spPr>
          <a:xfrm>
            <a:off x="4086003" y="3530599"/>
            <a:ext cx="971999" cy="1295998"/>
          </a:xfrm>
          <a:prstGeom prst="ellipse">
            <a:avLst/>
          </a:prstGeom>
          <a:ln w="28575" cmpd="sng"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JM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609600" y="1295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287793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8906" y="1"/>
            <a:ext cx="9152906" cy="4140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>
              <a:solidFill>
                <a:srgbClr val="F34F57"/>
              </a:solidFill>
              <a:latin typeface="Roboto 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JM" dirty="0"/>
              <a:t>Page  </a:t>
            </a:r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762000" y="5156200"/>
            <a:ext cx="2098964" cy="6794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3470564" y="5156200"/>
            <a:ext cx="2133600" cy="6794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6289964" y="5156200"/>
            <a:ext cx="2133600" cy="6794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Picture Placeholder 17"/>
          <p:cNvSpPr>
            <a:spLocks noGrp="1" noChangeAspect="1"/>
          </p:cNvSpPr>
          <p:nvPr>
            <p:ph type="pic" sz="quarter" idx="23"/>
          </p:nvPr>
        </p:nvSpPr>
        <p:spPr>
          <a:xfrm>
            <a:off x="3672199" y="787400"/>
            <a:ext cx="1790701" cy="2387600"/>
          </a:xfrm>
          <a:prstGeom prst="ellipse">
            <a:avLst/>
          </a:prstGeom>
          <a:ln w="76200">
            <a:noFill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JM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52747" y="298743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7" name="Picture Placeholder 17"/>
          <p:cNvSpPr>
            <a:spLocks noGrp="1" noChangeAspect="1"/>
          </p:cNvSpPr>
          <p:nvPr>
            <p:ph type="pic" sz="quarter" idx="58"/>
          </p:nvPr>
        </p:nvSpPr>
        <p:spPr>
          <a:xfrm>
            <a:off x="2738024" y="1288501"/>
            <a:ext cx="1224376" cy="1632500"/>
          </a:xfrm>
          <a:prstGeom prst="ellipse">
            <a:avLst/>
          </a:prstGeom>
          <a:ln w="76200">
            <a:noFill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JM" dirty="0"/>
          </a:p>
        </p:txBody>
      </p:sp>
      <p:sp>
        <p:nvSpPr>
          <p:cNvPr id="18" name="Picture Placeholder 17"/>
          <p:cNvSpPr>
            <a:spLocks noGrp="1" noChangeAspect="1"/>
          </p:cNvSpPr>
          <p:nvPr>
            <p:ph type="pic" sz="quarter" idx="59"/>
          </p:nvPr>
        </p:nvSpPr>
        <p:spPr>
          <a:xfrm>
            <a:off x="5105400" y="1288501"/>
            <a:ext cx="1224376" cy="1632500"/>
          </a:xfrm>
          <a:prstGeom prst="ellipse">
            <a:avLst/>
          </a:prstGeom>
          <a:ln w="76200">
            <a:noFill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5014154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726" y="76200"/>
            <a:ext cx="8982075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JM" dirty="0"/>
              <a:t>Page  </a:t>
            </a:r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68"/>
          </p:nvPr>
        </p:nvSpPr>
        <p:spPr>
          <a:xfrm>
            <a:off x="1216444" y="4946651"/>
            <a:ext cx="1843230" cy="711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rgbClr val="7F7F7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69"/>
          </p:nvPr>
        </p:nvSpPr>
        <p:spPr>
          <a:xfrm>
            <a:off x="2940602" y="4953001"/>
            <a:ext cx="1613026" cy="711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rgbClr val="7F7F7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70"/>
          </p:nvPr>
        </p:nvSpPr>
        <p:spPr>
          <a:xfrm>
            <a:off x="1203603" y="4241800"/>
            <a:ext cx="1830387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rgbClr val="92D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71"/>
          </p:nvPr>
        </p:nvSpPr>
        <p:spPr>
          <a:xfrm>
            <a:off x="1216443" y="4480985"/>
            <a:ext cx="1097280" cy="3090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7F7F7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72"/>
          </p:nvPr>
        </p:nvSpPr>
        <p:spPr>
          <a:xfrm>
            <a:off x="2940604" y="4241800"/>
            <a:ext cx="1601787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rgbClr val="92D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73"/>
          </p:nvPr>
        </p:nvSpPr>
        <p:spPr>
          <a:xfrm>
            <a:off x="2953444" y="4480985"/>
            <a:ext cx="1097280" cy="3090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7F7F7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74"/>
          </p:nvPr>
        </p:nvSpPr>
        <p:spPr>
          <a:xfrm>
            <a:off x="4556403" y="4953001"/>
            <a:ext cx="1675229" cy="711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rgbClr val="7F7F7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75"/>
          </p:nvPr>
        </p:nvSpPr>
        <p:spPr>
          <a:xfrm>
            <a:off x="4556401" y="4241800"/>
            <a:ext cx="1663557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rgbClr val="92D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76"/>
          </p:nvPr>
        </p:nvSpPr>
        <p:spPr>
          <a:xfrm>
            <a:off x="4569243" y="4480985"/>
            <a:ext cx="1097280" cy="3090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7F7F7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77"/>
          </p:nvPr>
        </p:nvSpPr>
        <p:spPr>
          <a:xfrm>
            <a:off x="6156601" y="4953001"/>
            <a:ext cx="1751964" cy="711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rgbClr val="7F7F7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78"/>
          </p:nvPr>
        </p:nvSpPr>
        <p:spPr>
          <a:xfrm>
            <a:off x="6156603" y="4241800"/>
            <a:ext cx="1739757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rgbClr val="92D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79"/>
          </p:nvPr>
        </p:nvSpPr>
        <p:spPr>
          <a:xfrm>
            <a:off x="6169443" y="4480985"/>
            <a:ext cx="1097280" cy="3090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7F7F7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80"/>
          </p:nvPr>
        </p:nvSpPr>
        <p:spPr>
          <a:xfrm>
            <a:off x="1292645" y="2108200"/>
            <a:ext cx="1691999" cy="1930400"/>
          </a:xfrm>
        </p:spPr>
        <p:txBody>
          <a:bodyPr>
            <a:normAutofit/>
          </a:bodyPr>
          <a:lstStyle>
            <a:lvl1pPr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81"/>
          </p:nvPr>
        </p:nvSpPr>
        <p:spPr>
          <a:xfrm>
            <a:off x="2956203" y="2108200"/>
            <a:ext cx="1691999" cy="1930400"/>
          </a:xfrm>
        </p:spPr>
        <p:txBody>
          <a:bodyPr>
            <a:normAutofit/>
          </a:bodyPr>
          <a:lstStyle>
            <a:lvl1pPr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82"/>
          </p:nvPr>
        </p:nvSpPr>
        <p:spPr>
          <a:xfrm>
            <a:off x="4632603" y="2108200"/>
            <a:ext cx="1691999" cy="1930400"/>
          </a:xfrm>
        </p:spPr>
        <p:txBody>
          <a:bodyPr>
            <a:normAutofit/>
          </a:bodyPr>
          <a:lstStyle>
            <a:lvl1pPr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83"/>
          </p:nvPr>
        </p:nvSpPr>
        <p:spPr>
          <a:xfrm>
            <a:off x="6309003" y="2108200"/>
            <a:ext cx="1691999" cy="1930400"/>
          </a:xfrm>
        </p:spPr>
        <p:txBody>
          <a:bodyPr>
            <a:normAutofit/>
          </a:bodyPr>
          <a:lstStyle>
            <a:lvl1pPr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245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cBook-Pro-mock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440" y="2179512"/>
            <a:ext cx="4817160" cy="39926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726" y="76200"/>
            <a:ext cx="8982075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JM" dirty="0"/>
              <a:t>Page  </a:t>
            </a:r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419600" y="2485000"/>
            <a:ext cx="3528000" cy="297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213880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JM" dirty="0"/>
              <a:t>Page  </a:t>
            </a:r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477000"/>
          </a:xfrm>
        </p:spPr>
        <p:txBody>
          <a:bodyPr/>
          <a:lstStyle/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3288741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JM" dirty="0"/>
              <a:t>Page  </a:t>
            </a:r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193800"/>
            <a:ext cx="9144000" cy="5283200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95350" y="38101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8033657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iPhone-5S-3-colors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345" y="1397001"/>
            <a:ext cx="2169657" cy="5765800"/>
          </a:xfrm>
          <a:prstGeom prst="rect">
            <a:avLst/>
          </a:prstGeom>
        </p:spPr>
      </p:pic>
      <p:sp>
        <p:nvSpPr>
          <p:cNvPr id="29" name="Picture Placeholder 19"/>
          <p:cNvSpPr>
            <a:spLocks noGrp="1"/>
          </p:cNvSpPr>
          <p:nvPr>
            <p:ph type="pic" sz="quarter" idx="65"/>
          </p:nvPr>
        </p:nvSpPr>
        <p:spPr>
          <a:xfrm>
            <a:off x="2652337" y="2270402"/>
            <a:ext cx="1655999" cy="23039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JM" dirty="0"/>
          </a:p>
        </p:txBody>
      </p:sp>
      <p:pic>
        <p:nvPicPr>
          <p:cNvPr id="21" name="Picture 20" descr="iPhone-5S-3-colors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82601"/>
            <a:ext cx="2169657" cy="5765800"/>
          </a:xfrm>
          <a:prstGeom prst="rect">
            <a:avLst/>
          </a:prstGeom>
        </p:spPr>
      </p:pic>
      <p:sp>
        <p:nvSpPr>
          <p:cNvPr id="22" name="Picture Placeholder 19"/>
          <p:cNvSpPr>
            <a:spLocks noGrp="1"/>
          </p:cNvSpPr>
          <p:nvPr>
            <p:ph type="pic" sz="quarter" idx="64"/>
          </p:nvPr>
        </p:nvSpPr>
        <p:spPr>
          <a:xfrm>
            <a:off x="630994" y="1348800"/>
            <a:ext cx="1655999" cy="3216000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JM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0" y="76200"/>
            <a:ext cx="41148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oboto Light"/>
                <a:ea typeface="Roboto Light"/>
                <a:cs typeface="Roboto Light"/>
              </a:defRPr>
            </a:lvl1pPr>
          </a:lstStyle>
          <a:p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572001"/>
            <a:ext cx="9147958" cy="2311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>
              <a:latin typeface="Roboto Light"/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4953000" y="1295401"/>
            <a:ext cx="4114800" cy="639234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100"/>
            </a:lvl1pPr>
            <a:lvl2pPr marL="457200" indent="0" algn="ctr">
              <a:buFontTx/>
              <a:buNone/>
              <a:defRPr sz="1100"/>
            </a:lvl2pPr>
            <a:lvl3pPr marL="914400" indent="0" algn="ctr">
              <a:buFontTx/>
              <a:buNone/>
              <a:defRPr sz="1100"/>
            </a:lvl3pPr>
            <a:lvl4pPr marL="1371600" indent="0" algn="ctr">
              <a:buFontTx/>
              <a:buNone/>
              <a:defRPr sz="1100"/>
            </a:lvl4pPr>
            <a:lvl5pPr marL="1828800" indent="0" algn="ctr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74665" y="5361518"/>
            <a:ext cx="1660525" cy="1420283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2530477" y="5359401"/>
            <a:ext cx="1660525" cy="1420283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17"/>
          </p:nvPr>
        </p:nvSpPr>
        <p:spPr>
          <a:xfrm>
            <a:off x="4876802" y="5359401"/>
            <a:ext cx="1660525" cy="1420283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7026277" y="5359401"/>
            <a:ext cx="1660525" cy="1420283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9"/>
          </p:nvPr>
        </p:nvSpPr>
        <p:spPr>
          <a:xfrm>
            <a:off x="2514602" y="4749801"/>
            <a:ext cx="1736725" cy="50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Tx/>
              <a:buNone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400" indent="0">
              <a:buFontTx/>
              <a:buNone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600" indent="0">
              <a:buFontTx/>
              <a:buNone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800" indent="0">
              <a:buFontTx/>
              <a:buNone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20"/>
          </p:nvPr>
        </p:nvSpPr>
        <p:spPr>
          <a:xfrm>
            <a:off x="4816477" y="4749801"/>
            <a:ext cx="1736725" cy="50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Tx/>
              <a:buNone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400" indent="0">
              <a:buFontTx/>
              <a:buNone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600" indent="0">
              <a:buFontTx/>
              <a:buNone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800" indent="0">
              <a:buFontTx/>
              <a:buNone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21"/>
          </p:nvPr>
        </p:nvSpPr>
        <p:spPr>
          <a:xfrm>
            <a:off x="7026277" y="4749801"/>
            <a:ext cx="1736725" cy="50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Tx/>
              <a:buNone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400" indent="0">
              <a:buFontTx/>
              <a:buNone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600" indent="0">
              <a:buFontTx/>
              <a:buNone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800" indent="0">
              <a:buFontTx/>
              <a:buNone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22"/>
          </p:nvPr>
        </p:nvSpPr>
        <p:spPr>
          <a:xfrm>
            <a:off x="473076" y="4749801"/>
            <a:ext cx="1736725" cy="50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Tx/>
              <a:buNone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400" indent="0">
              <a:buFontTx/>
              <a:buNone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600" indent="0">
              <a:buFontTx/>
              <a:buNone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800" indent="0">
              <a:buFontTx/>
              <a:buNone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0858308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6800" y="685800"/>
            <a:ext cx="3810000" cy="1143000"/>
          </a:xfrm>
        </p:spPr>
        <p:txBody>
          <a:bodyPr>
            <a:no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JM" dirty="0"/>
              <a:t>Page  </a:t>
            </a:r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5029200" y="2616201"/>
            <a:ext cx="3505200" cy="1320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5029200" y="2209802"/>
            <a:ext cx="3505200" cy="47624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4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6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8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114800" cy="6858000"/>
          </a:xfrm>
        </p:spPr>
        <p:txBody>
          <a:bodyPr/>
          <a:lstStyle/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407023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JM" dirty="0"/>
              <a:t>Page   </a:t>
            </a:r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  <p:sp>
        <p:nvSpPr>
          <p:cNvPr id="4" name="Parallelogram 3"/>
          <p:cNvSpPr/>
          <p:nvPr userDrawn="1"/>
        </p:nvSpPr>
        <p:spPr>
          <a:xfrm>
            <a:off x="304800" y="-25400"/>
            <a:ext cx="1905000" cy="2819400"/>
          </a:xfrm>
          <a:prstGeom prst="parallelogram">
            <a:avLst>
              <a:gd name="adj" fmla="val 44318"/>
            </a:avLst>
          </a:prstGeom>
          <a:solidFill>
            <a:srgbClr val="002060">
              <a:alpha val="9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Light"/>
            </a:endParaRPr>
          </a:p>
        </p:txBody>
      </p:sp>
      <p:sp>
        <p:nvSpPr>
          <p:cNvPr id="5" name="Parallelogram 4"/>
          <p:cNvSpPr/>
          <p:nvPr userDrawn="1"/>
        </p:nvSpPr>
        <p:spPr>
          <a:xfrm>
            <a:off x="457200" y="465511"/>
            <a:ext cx="1905000" cy="2819400"/>
          </a:xfrm>
          <a:prstGeom prst="parallelogram">
            <a:avLst>
              <a:gd name="adj" fmla="val 44318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6" y="-25400"/>
            <a:ext cx="9058275" cy="812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231746" y="990600"/>
            <a:ext cx="6836054" cy="5486400"/>
          </a:xfrm>
        </p:spPr>
        <p:txBody>
          <a:bodyPr/>
          <a:lstStyle>
            <a:lvl1pPr marL="342900" indent="-342900">
              <a:buClr>
                <a:srgbClr val="92D050"/>
              </a:buClr>
              <a:buFont typeface="Segoe UI" panose="020B0502040204020203" pitchFamily="34" charset="0"/>
              <a:buChar char="˃"/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8896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JM" dirty="0"/>
              <a:t>Page  </a:t>
            </a:r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5410202" y="1701336"/>
            <a:ext cx="3735387" cy="3962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endParaRPr lang="en-JM" dirty="0"/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914400" y="3429001"/>
            <a:ext cx="2057400" cy="2235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048000" y="3429001"/>
            <a:ext cx="2057400" cy="2235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1524000" y="1905001"/>
            <a:ext cx="3657600" cy="4762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Franklin Gothic Medium" pitchFamily="34" charset="0"/>
              </a:defRPr>
            </a:lvl2pPr>
            <a:lvl3pPr>
              <a:defRPr sz="1400">
                <a:latin typeface="Franklin Gothic Medium" pitchFamily="34" charset="0"/>
              </a:defRPr>
            </a:lvl3pPr>
            <a:lvl4pPr>
              <a:defRPr sz="1400">
                <a:latin typeface="Franklin Gothic Medium" pitchFamily="34" charset="0"/>
              </a:defRPr>
            </a:lvl4pPr>
            <a:lvl5pPr>
              <a:defRPr sz="1400">
                <a:latin typeface="Franklin Gothic Medium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7"/>
          </p:nvPr>
        </p:nvSpPr>
        <p:spPr>
          <a:xfrm>
            <a:off x="1447800" y="2851152"/>
            <a:ext cx="1296988" cy="47624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rgbClr val="26262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3579812" y="2851152"/>
            <a:ext cx="1296988" cy="47624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rgbClr val="26262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27"/>
          <p:cNvSpPr>
            <a:spLocks noGrp="1"/>
          </p:cNvSpPr>
          <p:nvPr>
            <p:ph sz="quarter" idx="19" hasCustomPrompt="1"/>
          </p:nvPr>
        </p:nvSpPr>
        <p:spPr>
          <a:xfrm>
            <a:off x="1011239" y="2850280"/>
            <a:ext cx="358775" cy="36406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26262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JM" dirty="0"/>
              <a:t>01</a:t>
            </a:r>
          </a:p>
        </p:txBody>
      </p:sp>
      <p:sp>
        <p:nvSpPr>
          <p:cNvPr id="15" name="Content Placeholder 27"/>
          <p:cNvSpPr>
            <a:spLocks noGrp="1"/>
          </p:cNvSpPr>
          <p:nvPr>
            <p:ph sz="quarter" idx="20" hasCustomPrompt="1"/>
          </p:nvPr>
        </p:nvSpPr>
        <p:spPr>
          <a:xfrm>
            <a:off x="3146427" y="2861733"/>
            <a:ext cx="358775" cy="36406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26262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JM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7468150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JM" dirty="0"/>
              <a:t>Page  </a:t>
            </a:r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838200" y="1803400"/>
            <a:ext cx="4267200" cy="36576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JM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66"/>
          </p:nvPr>
        </p:nvSpPr>
        <p:spPr>
          <a:xfrm>
            <a:off x="5475289" y="3032361"/>
            <a:ext cx="2994025" cy="16264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67"/>
          </p:nvPr>
        </p:nvSpPr>
        <p:spPr>
          <a:xfrm>
            <a:off x="5965827" y="2554818"/>
            <a:ext cx="1730375" cy="47836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rgbClr val="92D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Tx/>
              <a:buNone/>
              <a:defRPr sz="1400">
                <a:latin typeface="Franklin Gothic Medium" pitchFamily="34" charset="0"/>
              </a:defRPr>
            </a:lvl2pPr>
            <a:lvl3pPr marL="914400" indent="0">
              <a:buFontTx/>
              <a:buNone/>
              <a:defRPr sz="1400">
                <a:latin typeface="Franklin Gothic Medium" pitchFamily="34" charset="0"/>
              </a:defRPr>
            </a:lvl3pPr>
            <a:lvl4pPr marL="1371600" indent="0">
              <a:buFontTx/>
              <a:buNone/>
              <a:defRPr sz="1400">
                <a:latin typeface="Franklin Gothic Medium" pitchFamily="34" charset="0"/>
              </a:defRPr>
            </a:lvl4pPr>
            <a:lvl5pPr marL="1828800" indent="0">
              <a:buFontTx/>
              <a:buNone/>
              <a:defRPr sz="1400">
                <a:latin typeface="Franklin Gothic Medium" pitchFamily="34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981356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JM" dirty="0"/>
              <a:t>Page  </a:t>
            </a:r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  <p:pic>
        <p:nvPicPr>
          <p:cNvPr id="3" name="Picture 2" descr="iMac-Cinema-Monitor-Style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803401"/>
            <a:ext cx="4419600" cy="4582916"/>
          </a:xfrm>
          <a:prstGeom prst="rect">
            <a:avLst/>
          </a:prstGeom>
        </p:spPr>
      </p:pic>
      <p:sp>
        <p:nvSpPr>
          <p:cNvPr id="14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2743200" y="2209800"/>
            <a:ext cx="3657600" cy="30480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473338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0200" y="1193800"/>
            <a:ext cx="31242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JM" dirty="0"/>
              <a:t>Page  </a:t>
            </a:r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  <p:pic>
        <p:nvPicPr>
          <p:cNvPr id="3" name="Picture 2" descr="iMac-Cinema-Monitor-Style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89001"/>
            <a:ext cx="5105456" cy="5294116"/>
          </a:xfrm>
          <a:prstGeom prst="rect">
            <a:avLst/>
          </a:prstGeom>
        </p:spPr>
      </p:pic>
      <p:sp>
        <p:nvSpPr>
          <p:cNvPr id="14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751530" y="1347400"/>
            <a:ext cx="4175997" cy="35040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943807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JM" dirty="0"/>
              <a:t>Page  </a:t>
            </a:r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4395502" y="2006601"/>
            <a:ext cx="2919699" cy="406400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4386783" y="4638748"/>
            <a:ext cx="4419603" cy="11176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70"/>
          </p:nvPr>
        </p:nvSpPr>
        <p:spPr>
          <a:xfrm>
            <a:off x="4395500" y="2444470"/>
            <a:ext cx="2336540" cy="4064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71"/>
          </p:nvPr>
        </p:nvSpPr>
        <p:spPr>
          <a:xfrm>
            <a:off x="4419600" y="3063948"/>
            <a:ext cx="2667000" cy="13716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Picture Placeholder 28"/>
          <p:cNvSpPr>
            <a:spLocks noGrp="1"/>
          </p:cNvSpPr>
          <p:nvPr>
            <p:ph type="pic" sz="quarter" idx="50"/>
          </p:nvPr>
        </p:nvSpPr>
        <p:spPr>
          <a:xfrm>
            <a:off x="1524000" y="2446792"/>
            <a:ext cx="1955856" cy="260780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1218641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JM" dirty="0"/>
              <a:t>Page  </a:t>
            </a:r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24"/>
          </p:nvPr>
        </p:nvSpPr>
        <p:spPr>
          <a:xfrm>
            <a:off x="0" y="2616201"/>
            <a:ext cx="4572000" cy="38608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4572000" y="2616201"/>
            <a:ext cx="2286000" cy="1930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6858000" y="2616201"/>
            <a:ext cx="2286000" cy="1930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4578168" y="4546600"/>
            <a:ext cx="2286000" cy="1930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6864168" y="4546600"/>
            <a:ext cx="2286000" cy="1930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0719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Fox-Flat-Brows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1" y="1092200"/>
            <a:ext cx="4622459" cy="464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762000"/>
            <a:ext cx="3124200" cy="1143000"/>
          </a:xfrm>
        </p:spPr>
        <p:txBody>
          <a:bodyPr/>
          <a:lstStyle>
            <a:lvl1pPr algn="r">
              <a:defRPr/>
            </a:lvl1pPr>
          </a:lstStyle>
          <a:p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JM" dirty="0"/>
              <a:t>Page  </a:t>
            </a:r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410200" y="2311399"/>
            <a:ext cx="1600200" cy="4064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>
                <a:solidFill>
                  <a:srgbClr val="92D050"/>
                </a:solidFill>
                <a:latin typeface="Roboto Light"/>
                <a:ea typeface="Roboto Light"/>
                <a:cs typeface="Robot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26"/>
          <p:cNvSpPr>
            <a:spLocks noGrp="1"/>
          </p:cNvSpPr>
          <p:nvPr>
            <p:ph type="body" sz="quarter" idx="19"/>
          </p:nvPr>
        </p:nvSpPr>
        <p:spPr>
          <a:xfrm>
            <a:off x="5434012" y="2616201"/>
            <a:ext cx="3024188" cy="711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482941" y="1803400"/>
            <a:ext cx="4419600" cy="3860800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5410200" y="3530599"/>
            <a:ext cx="1600200" cy="4064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>
                <a:solidFill>
                  <a:srgbClr val="92D050"/>
                </a:solidFill>
                <a:latin typeface="Roboto Light"/>
                <a:ea typeface="Roboto Light"/>
                <a:cs typeface="Robot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22"/>
          </p:nvPr>
        </p:nvSpPr>
        <p:spPr>
          <a:xfrm>
            <a:off x="5434012" y="3835401"/>
            <a:ext cx="3024188" cy="711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5410200" y="4749799"/>
            <a:ext cx="1600200" cy="4064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>
                <a:solidFill>
                  <a:srgbClr val="92D050"/>
                </a:solidFill>
                <a:latin typeface="Roboto Light"/>
                <a:ea typeface="Roboto Light"/>
                <a:cs typeface="Robot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24"/>
          </p:nvPr>
        </p:nvSpPr>
        <p:spPr>
          <a:xfrm>
            <a:off x="5434012" y="5054601"/>
            <a:ext cx="3024188" cy="711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7598855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rallelogram 13"/>
          <p:cNvSpPr/>
          <p:nvPr userDrawn="1"/>
        </p:nvSpPr>
        <p:spPr>
          <a:xfrm>
            <a:off x="2590800" y="1"/>
            <a:ext cx="3886200" cy="6883400"/>
          </a:xfrm>
          <a:prstGeom prst="parallelogram">
            <a:avLst>
              <a:gd name="adj" fmla="val 52789"/>
            </a:avLst>
          </a:prstGeom>
          <a:solidFill>
            <a:srgbClr val="002060">
              <a:alpha val="9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JM" dirty="0"/>
              <a:t>Page  </a:t>
            </a:r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00200" y="685800"/>
            <a:ext cx="3124200" cy="1143000"/>
          </a:xfrm>
        </p:spPr>
        <p:txBody>
          <a:bodyPr/>
          <a:lstStyle>
            <a:lvl1pPr algn="r">
              <a:defRPr/>
            </a:lvl1pPr>
          </a:lstStyle>
          <a:p>
            <a:endParaRPr lang="en-JM" dirty="0"/>
          </a:p>
        </p:txBody>
      </p:sp>
      <p:pic>
        <p:nvPicPr>
          <p:cNvPr id="16" name="Picture 15" descr="FireFox-Flat-Browser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8"/>
          <a:stretch/>
        </p:blipFill>
        <p:spPr>
          <a:xfrm>
            <a:off x="1333500" y="1540046"/>
            <a:ext cx="6134100" cy="4960643"/>
          </a:xfrm>
          <a:prstGeom prst="rect">
            <a:avLst/>
          </a:prstGeom>
        </p:spPr>
      </p:pic>
      <p:sp>
        <p:nvSpPr>
          <p:cNvPr id="1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1447802" y="2531931"/>
            <a:ext cx="5883537" cy="3945070"/>
          </a:xfrm>
        </p:spPr>
        <p:txBody>
          <a:bodyPr/>
          <a:lstStyle/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6500621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JM" dirty="0"/>
              <a:t>Page  </a:t>
            </a:r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74725" y="2684981"/>
            <a:ext cx="2987675" cy="85408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1503363" y="2218267"/>
            <a:ext cx="2459037" cy="4995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rgbClr val="26262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0070C0"/>
                </a:solidFill>
              </a:defRPr>
            </a:lvl2pPr>
            <a:lvl3pPr marL="914400" indent="0">
              <a:buFontTx/>
              <a:buNone/>
              <a:defRPr sz="1400">
                <a:solidFill>
                  <a:srgbClr val="0070C0"/>
                </a:solidFill>
              </a:defRPr>
            </a:lvl3pPr>
            <a:lvl4pPr marL="1371600" indent="0">
              <a:buFontTx/>
              <a:buNone/>
              <a:defRPr sz="1400">
                <a:solidFill>
                  <a:srgbClr val="0070C0"/>
                </a:solidFill>
              </a:defRPr>
            </a:lvl4pPr>
            <a:lvl5pPr marL="1828800" indent="0">
              <a:buFontTx/>
              <a:buNone/>
              <a:defRPr sz="1400">
                <a:solidFill>
                  <a:srgbClr val="0070C0"/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257802" y="2676514"/>
            <a:ext cx="2987675" cy="85408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5786440" y="2209801"/>
            <a:ext cx="2459037" cy="4995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rgbClr val="26262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0070C0"/>
                </a:solidFill>
              </a:defRPr>
            </a:lvl2pPr>
            <a:lvl3pPr marL="914400" indent="0">
              <a:buFontTx/>
              <a:buNone/>
              <a:defRPr sz="1400">
                <a:solidFill>
                  <a:srgbClr val="0070C0"/>
                </a:solidFill>
              </a:defRPr>
            </a:lvl3pPr>
            <a:lvl4pPr marL="1371600" indent="0">
              <a:buFontTx/>
              <a:buNone/>
              <a:defRPr sz="1400">
                <a:solidFill>
                  <a:srgbClr val="0070C0"/>
                </a:solidFill>
              </a:defRPr>
            </a:lvl4pPr>
            <a:lvl5pPr marL="1828800" indent="0">
              <a:buFontTx/>
              <a:buNone/>
              <a:defRPr sz="1400">
                <a:solidFill>
                  <a:srgbClr val="0070C0"/>
                </a:solidFill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7517259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JM" dirty="0"/>
              <a:t>Page  </a:t>
            </a:r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  <p:sp>
        <p:nvSpPr>
          <p:cNvPr id="7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4838700" y="2413000"/>
            <a:ext cx="4305300" cy="3454400"/>
          </a:xfrm>
          <a:prstGeom prst="roundRect">
            <a:avLst>
              <a:gd name="adj" fmla="val 0"/>
            </a:avLst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JM" dirty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1600200" y="2921001"/>
            <a:ext cx="2971800" cy="111124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838200" y="1498601"/>
            <a:ext cx="7696200" cy="639234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1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1600200" y="2616200"/>
            <a:ext cx="1828800" cy="4762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rgbClr val="92D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1600200" y="4552951"/>
            <a:ext cx="2971800" cy="111124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1600200" y="4248151"/>
            <a:ext cx="1828800" cy="4762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rgbClr val="92D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3" name="Content Placeholder 27"/>
          <p:cNvSpPr>
            <a:spLocks noGrp="1"/>
          </p:cNvSpPr>
          <p:nvPr>
            <p:ph sz="quarter" idx="19" hasCustomPrompt="1"/>
          </p:nvPr>
        </p:nvSpPr>
        <p:spPr>
          <a:xfrm>
            <a:off x="914400" y="2682240"/>
            <a:ext cx="533400" cy="48768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rgbClr val="26262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JM" dirty="0"/>
              <a:t>25</a:t>
            </a:r>
          </a:p>
        </p:txBody>
      </p:sp>
      <p:sp>
        <p:nvSpPr>
          <p:cNvPr id="14" name="Content Placeholder 29"/>
          <p:cNvSpPr>
            <a:spLocks noGrp="1"/>
          </p:cNvSpPr>
          <p:nvPr>
            <p:ph sz="quarter" idx="20" hasCustomPrompt="1"/>
          </p:nvPr>
        </p:nvSpPr>
        <p:spPr>
          <a:xfrm>
            <a:off x="914400" y="3223227"/>
            <a:ext cx="533400" cy="243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05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JM" dirty="0"/>
              <a:t>DEC</a:t>
            </a:r>
          </a:p>
        </p:txBody>
      </p:sp>
      <p:sp>
        <p:nvSpPr>
          <p:cNvPr id="15" name="Content Placeholder 27"/>
          <p:cNvSpPr>
            <a:spLocks noGrp="1"/>
          </p:cNvSpPr>
          <p:nvPr>
            <p:ph sz="quarter" idx="21" hasCustomPrompt="1"/>
          </p:nvPr>
        </p:nvSpPr>
        <p:spPr>
          <a:xfrm>
            <a:off x="914400" y="4303776"/>
            <a:ext cx="533400" cy="48768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rgbClr val="26262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JM" dirty="0"/>
              <a:t>25</a:t>
            </a:r>
          </a:p>
        </p:txBody>
      </p:sp>
      <p:sp>
        <p:nvSpPr>
          <p:cNvPr id="16" name="Content Placeholder 29"/>
          <p:cNvSpPr>
            <a:spLocks noGrp="1"/>
          </p:cNvSpPr>
          <p:nvPr>
            <p:ph sz="quarter" idx="22" hasCustomPrompt="1"/>
          </p:nvPr>
        </p:nvSpPr>
        <p:spPr>
          <a:xfrm>
            <a:off x="914400" y="4846711"/>
            <a:ext cx="533400" cy="243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05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JM" dirty="0"/>
              <a:t>DEC</a:t>
            </a:r>
          </a:p>
        </p:txBody>
      </p:sp>
    </p:spTree>
    <p:extLst>
      <p:ext uri="{BB962C8B-B14F-4D97-AF65-F5344CB8AC3E}">
        <p14:creationId xmlns:p14="http://schemas.microsoft.com/office/powerpoint/2010/main" val="3909217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JM" dirty="0"/>
              <a:t>Page   </a:t>
            </a:r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6" y="-25400"/>
            <a:ext cx="9058275" cy="812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6200" y="889000"/>
            <a:ext cx="7035216" cy="5486400"/>
          </a:xfrm>
        </p:spPr>
        <p:txBody>
          <a:bodyPr/>
          <a:lstStyle>
            <a:lvl1pPr marL="342900" indent="-342900">
              <a:buClr>
                <a:srgbClr val="92D050"/>
              </a:buClr>
              <a:buFont typeface="Segoe UI" panose="020B0502040204020203" pitchFamily="34" charset="0"/>
              <a:buChar char="˃"/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416" y="-26212"/>
            <a:ext cx="2054530" cy="64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324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7" name="Content Placeholder 37"/>
          <p:cNvSpPr>
            <a:spLocks noGrp="1"/>
          </p:cNvSpPr>
          <p:nvPr>
            <p:ph sz="quarter" idx="18"/>
          </p:nvPr>
        </p:nvSpPr>
        <p:spPr>
          <a:xfrm>
            <a:off x="2933700" y="1905001"/>
            <a:ext cx="1524000" cy="406400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Content Placeholder 37"/>
          <p:cNvSpPr>
            <a:spLocks noGrp="1"/>
          </p:cNvSpPr>
          <p:nvPr>
            <p:ph sz="quarter" idx="19"/>
          </p:nvPr>
        </p:nvSpPr>
        <p:spPr>
          <a:xfrm>
            <a:off x="4951476" y="1905001"/>
            <a:ext cx="1524000" cy="406400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9" name="Content Placeholder 37"/>
          <p:cNvSpPr>
            <a:spLocks noGrp="1"/>
          </p:cNvSpPr>
          <p:nvPr>
            <p:ph sz="quarter" idx="20"/>
          </p:nvPr>
        </p:nvSpPr>
        <p:spPr>
          <a:xfrm>
            <a:off x="6934200" y="1905001"/>
            <a:ext cx="1524000" cy="406400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0" name="Content Placeholder 37"/>
          <p:cNvSpPr>
            <a:spLocks noGrp="1"/>
          </p:cNvSpPr>
          <p:nvPr>
            <p:ph sz="quarter" idx="21"/>
          </p:nvPr>
        </p:nvSpPr>
        <p:spPr>
          <a:xfrm>
            <a:off x="838200" y="1905001"/>
            <a:ext cx="1524000" cy="406400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28"/>
          <p:cNvSpPr>
            <a:spLocks noGrp="1"/>
          </p:cNvSpPr>
          <p:nvPr>
            <p:ph type="pic" sz="quarter" idx="50"/>
          </p:nvPr>
        </p:nvSpPr>
        <p:spPr>
          <a:xfrm>
            <a:off x="887148" y="2514600"/>
            <a:ext cx="1527048" cy="2036064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JM" dirty="0"/>
          </a:p>
        </p:txBody>
      </p:sp>
      <p:sp>
        <p:nvSpPr>
          <p:cNvPr id="12" name="Picture Placeholder 28"/>
          <p:cNvSpPr>
            <a:spLocks noGrp="1"/>
          </p:cNvSpPr>
          <p:nvPr>
            <p:ph type="pic" sz="quarter" idx="51"/>
          </p:nvPr>
        </p:nvSpPr>
        <p:spPr>
          <a:xfrm>
            <a:off x="2845308" y="2514600"/>
            <a:ext cx="1527048" cy="2036064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JM" dirty="0"/>
          </a:p>
        </p:txBody>
      </p:sp>
      <p:sp>
        <p:nvSpPr>
          <p:cNvPr id="13" name="Picture Placeholder 28"/>
          <p:cNvSpPr>
            <a:spLocks noGrp="1"/>
          </p:cNvSpPr>
          <p:nvPr>
            <p:ph type="pic" sz="quarter" idx="52"/>
          </p:nvPr>
        </p:nvSpPr>
        <p:spPr>
          <a:xfrm>
            <a:off x="4883076" y="2514600"/>
            <a:ext cx="1527048" cy="2036064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JM" dirty="0"/>
          </a:p>
        </p:txBody>
      </p:sp>
      <p:sp>
        <p:nvSpPr>
          <p:cNvPr id="14" name="Picture Placeholder 28"/>
          <p:cNvSpPr>
            <a:spLocks noGrp="1"/>
          </p:cNvSpPr>
          <p:nvPr>
            <p:ph type="pic" sz="quarter" idx="53"/>
          </p:nvPr>
        </p:nvSpPr>
        <p:spPr>
          <a:xfrm>
            <a:off x="6864276" y="2514600"/>
            <a:ext cx="1527048" cy="2036064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57"/>
          </p:nvPr>
        </p:nvSpPr>
        <p:spPr>
          <a:xfrm>
            <a:off x="2857500" y="4851400"/>
            <a:ext cx="1676400" cy="406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>
                <a:solidFill>
                  <a:srgbClr val="92D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58"/>
          </p:nvPr>
        </p:nvSpPr>
        <p:spPr>
          <a:xfrm>
            <a:off x="4875276" y="4851400"/>
            <a:ext cx="1676400" cy="406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>
                <a:solidFill>
                  <a:srgbClr val="92D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59"/>
          </p:nvPr>
        </p:nvSpPr>
        <p:spPr>
          <a:xfrm>
            <a:off x="6858000" y="4851400"/>
            <a:ext cx="1676400" cy="406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>
                <a:solidFill>
                  <a:srgbClr val="92D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762000" y="4851400"/>
            <a:ext cx="1676400" cy="406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>
                <a:solidFill>
                  <a:srgbClr val="92D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61"/>
          </p:nvPr>
        </p:nvSpPr>
        <p:spPr>
          <a:xfrm>
            <a:off x="2857500" y="5156200"/>
            <a:ext cx="16764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62"/>
          </p:nvPr>
        </p:nvSpPr>
        <p:spPr>
          <a:xfrm>
            <a:off x="4875276" y="5156200"/>
            <a:ext cx="16764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63"/>
          </p:nvPr>
        </p:nvSpPr>
        <p:spPr>
          <a:xfrm>
            <a:off x="6858000" y="5156200"/>
            <a:ext cx="16764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762000" y="5156200"/>
            <a:ext cx="16764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75236"/>
            <a:ext cx="762000" cy="3827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JM" dirty="0"/>
              <a:t>Page  </a:t>
            </a:r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9839682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JM" dirty="0"/>
              <a:t>Page  </a:t>
            </a:r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1458271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193800"/>
            <a:ext cx="4419600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419600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JM" dirty="0"/>
              <a:t>Page  </a:t>
            </a:r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5431288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" y="76201"/>
            <a:ext cx="8991600" cy="711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889000"/>
            <a:ext cx="4419600" cy="639763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1528761"/>
            <a:ext cx="4419600" cy="48466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2" y="889000"/>
            <a:ext cx="4419601" cy="639763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2" y="1528761"/>
            <a:ext cx="4419601" cy="48466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JM" dirty="0"/>
              <a:t>Page  </a:t>
            </a:r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364561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JM" dirty="0"/>
              <a:t>Page  </a:t>
            </a:r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01665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57477" y="2054226"/>
            <a:ext cx="2065735" cy="3722688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626133" y="1256230"/>
            <a:ext cx="4392310" cy="288926"/>
          </a:xfrm>
        </p:spPr>
        <p:txBody>
          <a:bodyPr/>
          <a:lstStyle>
            <a:lvl1pPr marL="0" indent="0">
              <a:buNone/>
              <a:defRPr sz="9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23"/>
          </p:nvPr>
        </p:nvSpPr>
        <p:spPr>
          <a:xfrm>
            <a:off x="619626" y="6356351"/>
            <a:ext cx="1389364" cy="365126"/>
          </a:xfrm>
          <a:prstGeom prst="rect">
            <a:avLst/>
          </a:prstGeom>
        </p:spPr>
        <p:txBody>
          <a:bodyPr lIns="68580" tIns="34290" rIns="68580" bIns="34290"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www.mycompany.com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13E555F2-E7D8-42F9-9CD4-62F3BCCB9A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081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1782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JM" dirty="0"/>
              <a:t>Page   </a:t>
            </a:r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6" y="-25400"/>
            <a:ext cx="9058275" cy="812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6200" y="889000"/>
            <a:ext cx="7035216" cy="5486400"/>
          </a:xfrm>
        </p:spPr>
        <p:txBody>
          <a:bodyPr/>
          <a:lstStyle>
            <a:lvl1pPr marL="342900" indent="-342900">
              <a:buClr>
                <a:srgbClr val="92D050"/>
              </a:buClr>
              <a:buFont typeface="Segoe UI" panose="020B0502040204020203" pitchFamily="34" charset="0"/>
              <a:buChar char="˃"/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V="1">
            <a:off x="7162800" y="-126999"/>
            <a:ext cx="1752600" cy="6571238"/>
          </a:xfrm>
          <a:prstGeom prst="line">
            <a:avLst/>
          </a:prstGeom>
          <a:ln w="101600">
            <a:solidFill>
              <a:srgbClr val="92D050">
                <a:alpha val="60000"/>
              </a:srgb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664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Right Pic Wo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JM" dirty="0"/>
              <a:t>Page   </a:t>
            </a:r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275" y="-25399"/>
            <a:ext cx="3930727" cy="645627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76200" y="787400"/>
            <a:ext cx="5486400" cy="56388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7" y="-25400"/>
            <a:ext cx="5400675" cy="711200"/>
          </a:xfrm>
        </p:spPr>
        <p:txBody>
          <a:bodyPr/>
          <a:lstStyle>
            <a:lvl1pPr algn="l"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838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Right Pic Bab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JM" dirty="0"/>
              <a:t>Page   </a:t>
            </a:r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347" y="0"/>
            <a:ext cx="4206604" cy="64541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7" y="-25400"/>
            <a:ext cx="5476875" cy="711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76200" y="787400"/>
            <a:ext cx="4876800" cy="56388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88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Right Pic Doc and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JM" dirty="0"/>
              <a:t>Page   </a:t>
            </a:r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916" y="-25400"/>
            <a:ext cx="4215084" cy="6462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7" y="-25400"/>
            <a:ext cx="5400675" cy="711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76200" y="787400"/>
            <a:ext cx="5105400" cy="56388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014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61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nion.jpg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2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451400"/>
            <a:ext cx="9144000" cy="43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Ligh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6" y="-25400"/>
            <a:ext cx="905827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6" y="1092201"/>
            <a:ext cx="8982075" cy="5359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9747" y="6488782"/>
            <a:ext cx="805205" cy="3827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cap="small" baseline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JM" dirty="0"/>
              <a:t>Page   </a:t>
            </a:r>
            <a:fld id="{857B18ED-D931-45F4-8873-1BEDAB4DC03E}" type="slidenum">
              <a:rPr lang="en-JM" smtClean="0"/>
              <a:pPr/>
              <a:t>‹#›</a:t>
            </a:fld>
            <a:endParaRPr lang="en-JM" dirty="0"/>
          </a:p>
        </p:txBody>
      </p:sp>
      <p:pic>
        <p:nvPicPr>
          <p:cNvPr id="37" name="Picture 36" descr="twitter_black.png"/>
          <p:cNvPicPr>
            <a:picLocks noChangeAspect="1"/>
          </p:cNvPicPr>
          <p:nvPr/>
        </p:nvPicPr>
        <p:blipFill>
          <a:blip r:embed="rId59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182" y="6578601"/>
            <a:ext cx="179999" cy="2399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1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6490546"/>
            <a:ext cx="533400" cy="3485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6557962"/>
            <a:ext cx="24593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JM" sz="800" cap="small" baseline="0" dirty="0">
                <a:solidFill>
                  <a:srgbClr val="6B789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Wisconsin Statewide Health Information Network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1" y="6555105"/>
            <a:ext cx="10807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JM" sz="800" cap="small" baseline="0" dirty="0">
                <a:solidFill>
                  <a:srgbClr val="92D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WWW.WISHIN.ORG</a:t>
            </a:r>
          </a:p>
        </p:txBody>
      </p:sp>
    </p:spTree>
    <p:extLst>
      <p:ext uri="{BB962C8B-B14F-4D97-AF65-F5344CB8AC3E}">
        <p14:creationId xmlns:p14="http://schemas.microsoft.com/office/powerpoint/2010/main" val="324333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9" r:id="rId3"/>
    <p:sldLayoutId id="2147483710" r:id="rId4"/>
    <p:sldLayoutId id="2147483714" r:id="rId5"/>
    <p:sldLayoutId id="2147483715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6" r:id="rId12"/>
    <p:sldLayoutId id="2147483705" r:id="rId13"/>
    <p:sldLayoutId id="2147483707" r:id="rId14"/>
    <p:sldLayoutId id="2147483708" r:id="rId15"/>
    <p:sldLayoutId id="2147483712" r:id="rId16"/>
    <p:sldLayoutId id="2147483713" r:id="rId17"/>
    <p:sldLayoutId id="2147483709" r:id="rId18"/>
    <p:sldLayoutId id="2147483711" r:id="rId19"/>
    <p:sldLayoutId id="2147483688" r:id="rId20"/>
    <p:sldLayoutId id="2147483686" r:id="rId21"/>
    <p:sldLayoutId id="2147483684" r:id="rId22"/>
    <p:sldLayoutId id="2147483695" r:id="rId23"/>
    <p:sldLayoutId id="2147483683" r:id="rId24"/>
    <p:sldLayoutId id="2147483680" r:id="rId25"/>
    <p:sldLayoutId id="2147483681" r:id="rId26"/>
    <p:sldLayoutId id="2147483678" r:id="rId27"/>
    <p:sldLayoutId id="2147483676" r:id="rId28"/>
    <p:sldLayoutId id="2147483693" r:id="rId29"/>
    <p:sldLayoutId id="2147483685" r:id="rId30"/>
    <p:sldLayoutId id="2147483674" r:id="rId31"/>
    <p:sldLayoutId id="2147483690" r:id="rId32"/>
    <p:sldLayoutId id="2147483675" r:id="rId33"/>
    <p:sldLayoutId id="2147483673" r:id="rId34"/>
    <p:sldLayoutId id="2147483672" r:id="rId35"/>
    <p:sldLayoutId id="2147483671" r:id="rId36"/>
    <p:sldLayoutId id="2147483691" r:id="rId37"/>
    <p:sldLayoutId id="2147483670" r:id="rId38"/>
    <p:sldLayoutId id="2147483669" r:id="rId39"/>
    <p:sldLayoutId id="2147483668" r:id="rId40"/>
    <p:sldLayoutId id="2147483667" r:id="rId41"/>
    <p:sldLayoutId id="2147483665" r:id="rId42"/>
    <p:sldLayoutId id="2147483692" r:id="rId43"/>
    <p:sldLayoutId id="2147483663" r:id="rId44"/>
    <p:sldLayoutId id="2147483664" r:id="rId45"/>
    <p:sldLayoutId id="2147483666" r:id="rId46"/>
    <p:sldLayoutId id="2147483694" r:id="rId47"/>
    <p:sldLayoutId id="2147483662" r:id="rId48"/>
    <p:sldLayoutId id="2147483661" r:id="rId49"/>
    <p:sldLayoutId id="2147483660" r:id="rId50"/>
    <p:sldLayoutId id="2147483651" r:id="rId51"/>
    <p:sldLayoutId id="2147483652" r:id="rId52"/>
    <p:sldLayoutId id="2147483653" r:id="rId53"/>
    <p:sldLayoutId id="2147483654" r:id="rId54"/>
    <p:sldLayoutId id="2147483696" r:id="rId55"/>
    <p:sldLayoutId id="2147483697" r:id="rId56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2400" kern="1200" cap="small" baseline="0">
          <a:solidFill>
            <a:srgbClr val="002664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85000"/>
              <a:lumOff val="1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>
              <a:lumMod val="85000"/>
              <a:lumOff val="1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events.r20.constantcontact.com/register/event?llr=5rquiugab&amp;oeidk=a07efk6q2zcbc311a4c" TargetMode="External"/><Relationship Id="rId1" Type="http://schemas.openxmlformats.org/officeDocument/2006/relationships/slideLayout" Target="../slideLayouts/slideLayout5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5562600" y="1752600"/>
            <a:ext cx="3505200" cy="4267200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WISHIN Overview</a:t>
            </a: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/>
              <a:t>2018 Safety-Net Summit</a:t>
            </a:r>
            <a:br>
              <a:rPr lang="en-US" b="1" dirty="0"/>
            </a:br>
            <a:br>
              <a:rPr lang="en-US" b="1" dirty="0"/>
            </a:br>
            <a:r>
              <a:rPr lang="en-US" sz="1400" dirty="0"/>
              <a:t>November 2, 2018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6B88AE-0DD0-4611-A576-37909F81FEC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2700618"/>
            <a:ext cx="1752600" cy="118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87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9F9FD4-7697-45CF-9E57-33E4C645936D}"/>
              </a:ext>
            </a:extLst>
          </p:cNvPr>
          <p:cNvSpPr/>
          <p:nvPr/>
        </p:nvSpPr>
        <p:spPr>
          <a:xfrm>
            <a:off x="159371" y="272534"/>
            <a:ext cx="49145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cap="small" dirty="0">
                <a:solidFill>
                  <a:srgbClr val="00266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it Works:  Querying Data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571C04-FA1F-4F74-92D7-905DE79EE7C3}"/>
              </a:ext>
            </a:extLst>
          </p:cNvPr>
          <p:cNvSpPr txBox="1"/>
          <p:nvPr/>
        </p:nvSpPr>
        <p:spPr>
          <a:xfrm>
            <a:off x="228600" y="983673"/>
            <a:ext cx="860308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spcAft>
                <a:spcPts val="1200"/>
              </a:spcAft>
              <a:buFont typeface="Arial" pitchFamily="34" charset="0"/>
              <a:buChar char="–"/>
              <a:defRPr/>
            </a:pPr>
            <a:r>
              <a:rPr lang="en-US" sz="17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Authorized user queries for a patient, based upon his/her own organization’s MRN, or other demographics, such as name or date of birth</a:t>
            </a:r>
          </a:p>
          <a:p>
            <a:pPr marL="285750" indent="-285750">
              <a:lnSpc>
                <a:spcPct val="80000"/>
              </a:lnSpc>
              <a:spcAft>
                <a:spcPts val="1200"/>
              </a:spcAft>
              <a:buFont typeface="Arial" pitchFamily="34" charset="0"/>
              <a:buChar char="–"/>
              <a:defRPr/>
            </a:pPr>
            <a:r>
              <a:rPr lang="en-US" sz="17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WISHIN Pulse returns all matches for the search</a:t>
            </a:r>
          </a:p>
          <a:p>
            <a:pPr marL="285750" indent="-285750">
              <a:lnSpc>
                <a:spcPct val="80000"/>
              </a:lnSpc>
              <a:spcAft>
                <a:spcPts val="1200"/>
              </a:spcAft>
              <a:buFont typeface="Arial" pitchFamily="34" charset="0"/>
              <a:buChar char="–"/>
              <a:defRPr/>
            </a:pPr>
            <a:r>
              <a:rPr lang="en-US" sz="17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When the user selects a patient, WISHIN Pulse opens up a Patient Summary page (shown in the next slide).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3E7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Picture 2" descr="C:\Users\LWIDDE~1.WIS\AppData\Local\Temp\SNAGHTML238f92.PNG">
            <a:extLst>
              <a:ext uri="{FF2B5EF4-FFF2-40B4-BE49-F238E27FC236}">
                <a16:creationId xmlns:a16="http://schemas.microsoft.com/office/drawing/2014/main" id="{F43CC397-67DE-47E5-8695-A55D4CEDBD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92" r="21552"/>
          <a:stretch/>
        </p:blipFill>
        <p:spPr bwMode="auto">
          <a:xfrm>
            <a:off x="0" y="3337519"/>
            <a:ext cx="6096000" cy="25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8EC8D6E5-59F6-420F-954F-A753F9A98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089" y="2590800"/>
            <a:ext cx="3539372" cy="130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rrow: Bent 18">
            <a:extLst>
              <a:ext uri="{FF2B5EF4-FFF2-40B4-BE49-F238E27FC236}">
                <a16:creationId xmlns:a16="http://schemas.microsoft.com/office/drawing/2014/main" id="{2296056F-F0D7-4DCB-96E3-E041A6176DF4}"/>
              </a:ext>
            </a:extLst>
          </p:cNvPr>
          <p:cNvSpPr/>
          <p:nvPr/>
        </p:nvSpPr>
        <p:spPr>
          <a:xfrm rot="16200000" flipH="1">
            <a:off x="4241322" y="2495352"/>
            <a:ext cx="516892" cy="1227135"/>
          </a:xfrm>
          <a:prstGeom prst="bentArrow">
            <a:avLst>
              <a:gd name="adj1" fmla="val 39260"/>
              <a:gd name="adj2" fmla="val 36595"/>
              <a:gd name="adj3" fmla="val 25000"/>
              <a:gd name="adj4" fmla="val 43750"/>
            </a:avLst>
          </a:prstGeom>
          <a:solidFill>
            <a:srgbClr val="C00000"/>
          </a:solidFill>
          <a:ln w="15875">
            <a:solidFill>
              <a:schemeClr val="tx1">
                <a:lumMod val="50000"/>
                <a:lumOff val="5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D19257F-BF93-4433-AD06-5563EA70D364}"/>
              </a:ext>
            </a:extLst>
          </p:cNvPr>
          <p:cNvSpPr txBox="1">
            <a:spLocks/>
          </p:cNvSpPr>
          <p:nvPr/>
        </p:nvSpPr>
        <p:spPr>
          <a:xfrm>
            <a:off x="8319747" y="6553200"/>
            <a:ext cx="805205" cy="3827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JM" sz="800" cap="small" dirty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Page   </a:t>
            </a:r>
            <a:fld id="{857B18ED-D931-45F4-8873-1BEDAB4DC03E}" type="slidenum">
              <a:rPr lang="en-JM" sz="800" cap="small" smtClean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>
                <a:defRPr/>
              </a:pPr>
              <a:t>10</a:t>
            </a:fld>
            <a:endParaRPr lang="en-JM" sz="800" cap="small" dirty="0">
              <a:solidFill>
                <a:prstClr val="white">
                  <a:lumMod val="6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22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9F9FD4-7697-45CF-9E57-33E4C645936D}"/>
              </a:ext>
            </a:extLst>
          </p:cNvPr>
          <p:cNvSpPr/>
          <p:nvPr/>
        </p:nvSpPr>
        <p:spPr>
          <a:xfrm>
            <a:off x="159371" y="272534"/>
            <a:ext cx="49145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cap="small" dirty="0">
                <a:solidFill>
                  <a:srgbClr val="00266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it Works:  Querying Data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530B4F-56DE-4C7F-AD3A-A9CE0100E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914400"/>
            <a:ext cx="5640555" cy="4648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20FFC1-936B-4F7B-BA89-2BF99BD9BE51}"/>
              </a:ext>
            </a:extLst>
          </p:cNvPr>
          <p:cNvSpPr txBox="1"/>
          <p:nvPr/>
        </p:nvSpPr>
        <p:spPr>
          <a:xfrm>
            <a:off x="80817" y="762000"/>
            <a:ext cx="3276600" cy="297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endParaRPr lang="en-US" dirty="0">
              <a:solidFill>
                <a:srgbClr val="003E7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4625" lvl="1" indent="-174625">
              <a:lnSpc>
                <a:spcPct val="80000"/>
              </a:lnSpc>
              <a:spcAft>
                <a:spcPts val="1200"/>
              </a:spcAft>
              <a:buFont typeface="Arial" pitchFamily="34" charset="0"/>
              <a:buChar char="–"/>
              <a:defRPr/>
            </a:pPr>
            <a:r>
              <a:rPr lang="en-US" sz="17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WISHIN Pulse compiles the patient’s information into a summary view.</a:t>
            </a:r>
          </a:p>
          <a:p>
            <a:pPr marL="174625" lvl="1" indent="-174625">
              <a:lnSpc>
                <a:spcPct val="80000"/>
              </a:lnSpc>
              <a:spcAft>
                <a:spcPts val="1200"/>
              </a:spcAft>
              <a:buFont typeface="Arial" pitchFamily="34" charset="0"/>
              <a:buChar char="–"/>
              <a:defRPr/>
            </a:pPr>
            <a:r>
              <a:rPr lang="en-US" sz="17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WISHIN Pulse is integrated into the participant’s EHR, users will not be required to log in separately or perform a separate patient search.</a:t>
            </a:r>
          </a:p>
          <a:p>
            <a:pPr marL="174625" lvl="1" indent="-174625">
              <a:lnSpc>
                <a:spcPct val="80000"/>
              </a:lnSpc>
              <a:spcAft>
                <a:spcPts val="1200"/>
              </a:spcAft>
              <a:buFont typeface="Arial" pitchFamily="34" charset="0"/>
              <a:buChar char="–"/>
              <a:defRPr/>
            </a:pPr>
            <a:r>
              <a:rPr lang="en-US" sz="17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Detailed information is available on other pages throughout the system.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02E6E01-789A-4505-8649-CD7517FBB63A}"/>
              </a:ext>
            </a:extLst>
          </p:cNvPr>
          <p:cNvSpPr txBox="1">
            <a:spLocks/>
          </p:cNvSpPr>
          <p:nvPr/>
        </p:nvSpPr>
        <p:spPr>
          <a:xfrm>
            <a:off x="8319747" y="6553200"/>
            <a:ext cx="805205" cy="3827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JM" sz="800" cap="small" dirty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Page   </a:t>
            </a:r>
            <a:fld id="{857B18ED-D931-45F4-8873-1BEDAB4DC03E}" type="slidenum">
              <a:rPr lang="en-JM" sz="800" cap="small" smtClean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>
                <a:defRPr/>
              </a:pPr>
              <a:t>11</a:t>
            </a:fld>
            <a:endParaRPr lang="en-JM" sz="800" cap="small" dirty="0">
              <a:solidFill>
                <a:prstClr val="white">
                  <a:lumMod val="6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218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JM" dirty="0"/>
              <a:t>Page   </a:t>
            </a:r>
            <a:fld id="{857B18ED-D931-45F4-8873-1BEDAB4DC03E}" type="slidenum">
              <a:rPr lang="en-JM" smtClean="0"/>
              <a:pPr/>
              <a:t>12</a:t>
            </a:fld>
            <a:endParaRPr lang="en-JM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14600"/>
            <a:ext cx="4419600" cy="7112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WISHIN Pulse </a:t>
            </a:r>
            <a:br>
              <a:rPr lang="en-US" sz="2800" dirty="0"/>
            </a:br>
            <a:r>
              <a:rPr lang="en-US" sz="2800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2437316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JM" dirty="0"/>
              <a:t>Page   </a:t>
            </a:r>
            <a:fld id="{857B18ED-D931-45F4-8873-1BEDAB4DC03E}" type="slidenum">
              <a:rPr lang="en-JM" smtClean="0"/>
              <a:pPr/>
              <a:t>13</a:t>
            </a:fld>
            <a:endParaRPr lang="en-JM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EE438A-E0AE-49C7-94F9-712BC77A7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749" y="2590800"/>
            <a:ext cx="4419600" cy="7112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Other Products and Services</a:t>
            </a:r>
          </a:p>
        </p:txBody>
      </p:sp>
    </p:spTree>
    <p:extLst>
      <p:ext uri="{BB962C8B-B14F-4D97-AF65-F5344CB8AC3E}">
        <p14:creationId xmlns:p14="http://schemas.microsoft.com/office/powerpoint/2010/main" val="2746100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JM" dirty="0"/>
              <a:t>Page   </a:t>
            </a:r>
            <a:fld id="{857B18ED-D931-45F4-8873-1BEDAB4DC03E}" type="slidenum">
              <a:rPr lang="en-JM" smtClean="0"/>
              <a:pPr/>
              <a:t>14</a:t>
            </a:fld>
            <a:endParaRPr lang="en-JM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FA4A4CC5-11E3-4C59-A7D6-0AB687F20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0927" y="203200"/>
            <a:ext cx="5476873" cy="711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b="1" dirty="0"/>
              <a:t>Direct Messaging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6A0D63-A264-4084-B70B-A1392F335ADC}"/>
              </a:ext>
            </a:extLst>
          </p:cNvPr>
          <p:cNvSpPr/>
          <p:nvPr/>
        </p:nvSpPr>
        <p:spPr>
          <a:xfrm>
            <a:off x="3352800" y="914400"/>
            <a:ext cx="5715000" cy="322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2" indent="-342900">
              <a:spcBef>
                <a:spcPct val="2000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Segoe UI" panose="020B0502040204020203" pitchFamily="34" charset="0"/>
              <a:buChar char="˃"/>
              <a:defRPr/>
            </a:pP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Two types of services available:</a:t>
            </a:r>
          </a:p>
          <a:p>
            <a:pPr marL="1200150" lvl="2" indent="-285750" fontAlgn="base">
              <a:lnSpc>
                <a:spcPct val="90000"/>
              </a:lnSpc>
              <a:spcAft>
                <a:spcPts val="1200"/>
              </a:spcAft>
              <a:buClr>
                <a:srgbClr val="002060"/>
              </a:buClr>
              <a:buSzPct val="100000"/>
              <a:buFont typeface="Arial" pitchFamily="34" charset="0"/>
              <a:buChar char="–"/>
              <a:defRPr/>
            </a:pPr>
            <a:r>
              <a:rPr lang="en-US" sz="1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HISP service that integrates with an EHR system</a:t>
            </a:r>
          </a:p>
          <a:p>
            <a:pPr marL="1200150" lvl="2" indent="-285750" fontAlgn="base">
              <a:lnSpc>
                <a:spcPct val="90000"/>
              </a:lnSpc>
              <a:spcAft>
                <a:spcPts val="1200"/>
              </a:spcAft>
              <a:buClr>
                <a:srgbClr val="002060"/>
              </a:buClr>
              <a:buSzPct val="100000"/>
              <a:buFont typeface="Arial" pitchFamily="34" charset="0"/>
              <a:buChar char="–"/>
              <a:defRPr/>
            </a:pPr>
            <a:r>
              <a:rPr lang="en-US" sz="1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Webmail</a:t>
            </a:r>
          </a:p>
          <a:p>
            <a:pPr marL="800100" lvl="2" indent="-342900">
              <a:spcBef>
                <a:spcPct val="2000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Segoe UI" panose="020B0502040204020203" pitchFamily="34" charset="0"/>
              <a:buChar char="˃"/>
              <a:defRPr/>
            </a:pP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Allows customers to participate in electronic transitions of care, where they may not have been able to do so due to technical constraints</a:t>
            </a:r>
          </a:p>
          <a:p>
            <a:pPr marL="800100" lvl="2" indent="-342900">
              <a:spcBef>
                <a:spcPct val="2000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Segoe UI" panose="020B0502040204020203" pitchFamily="34" charset="0"/>
              <a:buChar char="˃"/>
              <a:defRPr/>
            </a:pP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Free when an organization signs up for WISHIN Pulse, or can be priced separately</a:t>
            </a:r>
          </a:p>
          <a:p>
            <a:pPr marL="800100" lvl="2" indent="-342900">
              <a:spcBef>
                <a:spcPct val="2000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Segoe UI" panose="020B0502040204020203" pitchFamily="34" charset="0"/>
              <a:buChar char="˃"/>
              <a:defRPr/>
            </a:pPr>
            <a:endParaRPr lang="en-US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D58BD567-ECE6-4D75-926F-2E02AF827A11}"/>
              </a:ext>
            </a:extLst>
          </p:cNvPr>
          <p:cNvSpPr txBox="1">
            <a:spLocks/>
          </p:cNvSpPr>
          <p:nvPr/>
        </p:nvSpPr>
        <p:spPr>
          <a:xfrm>
            <a:off x="3590927" y="3657600"/>
            <a:ext cx="5476873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400" kern="1200" cap="small" baseline="0">
                <a:solidFill>
                  <a:srgbClr val="00266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l"/>
            <a:r>
              <a:rPr lang="en-US" b="1" dirty="0"/>
              <a:t>Public Health Reporting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070AA3-18E1-4055-83CC-05754A218E23}"/>
              </a:ext>
            </a:extLst>
          </p:cNvPr>
          <p:cNvSpPr/>
          <p:nvPr/>
        </p:nvSpPr>
        <p:spPr>
          <a:xfrm>
            <a:off x="3352800" y="4368800"/>
            <a:ext cx="5715000" cy="2517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2" indent="-342900">
              <a:spcBef>
                <a:spcPct val="2000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Segoe UI" panose="020B0502040204020203" pitchFamily="34" charset="0"/>
              <a:buChar char="˃"/>
              <a:defRPr/>
            </a:pP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Can implement:</a:t>
            </a:r>
          </a:p>
          <a:p>
            <a:pPr marL="1200150" lvl="2" indent="-285750" fontAlgn="base">
              <a:lnSpc>
                <a:spcPct val="90000"/>
              </a:lnSpc>
              <a:spcAft>
                <a:spcPts val="1200"/>
              </a:spcAft>
              <a:buClr>
                <a:srgbClr val="002060"/>
              </a:buClr>
              <a:buSzPct val="100000"/>
              <a:buFont typeface="Arial" pitchFamily="34" charset="0"/>
              <a:buChar char="–"/>
              <a:defRPr/>
            </a:pPr>
            <a:r>
              <a:rPr lang="en-US" sz="1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Public Health Syndromic Surveillance</a:t>
            </a:r>
          </a:p>
          <a:p>
            <a:pPr marL="1200150" lvl="2" indent="-285750" fontAlgn="base">
              <a:lnSpc>
                <a:spcPct val="90000"/>
              </a:lnSpc>
              <a:spcAft>
                <a:spcPts val="1200"/>
              </a:spcAft>
              <a:buClr>
                <a:srgbClr val="002060"/>
              </a:buClr>
              <a:buSzPct val="100000"/>
              <a:buFont typeface="Arial" pitchFamily="34" charset="0"/>
              <a:buChar char="–"/>
              <a:defRPr/>
            </a:pPr>
            <a:r>
              <a:rPr lang="en-US" sz="1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Immunizations (if EHR system has interface)</a:t>
            </a:r>
          </a:p>
          <a:p>
            <a:pPr marL="800100" lvl="2" indent="-342900">
              <a:spcBef>
                <a:spcPct val="2000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Segoe UI" panose="020B0502040204020203" pitchFamily="34" charset="0"/>
              <a:buChar char="˃"/>
              <a:defRPr/>
            </a:pP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Working with the state on a project to streamline the implementation process for all public health measures</a:t>
            </a:r>
          </a:p>
          <a:p>
            <a:pPr marL="800100" lvl="2" indent="-342900">
              <a:spcBef>
                <a:spcPct val="2000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Segoe UI" panose="020B0502040204020203" pitchFamily="34" charset="0"/>
              <a:buChar char="˃"/>
              <a:defRPr/>
            </a:pPr>
            <a:endParaRPr lang="en-US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875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61D07E-805D-48E0-9C94-439D377A8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Real-time Notifications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159D6F8F-71B5-4706-9BDC-94D91E0866DB}"/>
              </a:ext>
            </a:extLst>
          </p:cNvPr>
          <p:cNvSpPr txBox="1">
            <a:spLocks/>
          </p:cNvSpPr>
          <p:nvPr/>
        </p:nvSpPr>
        <p:spPr>
          <a:xfrm>
            <a:off x="54682" y="685800"/>
            <a:ext cx="5417607" cy="5486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rgbClr val="003E7E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rgbClr val="7B7458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00368D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7B7458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1200"/>
              </a:spcAft>
              <a:buClr>
                <a:srgbClr val="92D050"/>
              </a:buClr>
              <a:buSzPct val="100000"/>
              <a:buFont typeface="Segoe UI" panose="020B0502040204020203" pitchFamily="34" charset="0"/>
              <a:buChar char="˃"/>
              <a:defRPr/>
            </a:pP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WISHIN has partnered with PatientPing, which provides real-time notifications: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SzPct val="100000"/>
              <a:buFont typeface="Arial" pitchFamily="34" charset="0"/>
              <a:buChar char="–"/>
              <a:defRPr/>
            </a:pP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Integrate with WISHIN Pulse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SzPct val="100000"/>
              <a:buFont typeface="Arial" pitchFamily="34" charset="0"/>
              <a:buChar char="–"/>
              <a:defRPr/>
            </a:pP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Can integrate directly into an organization’s EHR or care-management system, or be sent via secure message, email, or text [without PHI on unsecure methods]</a:t>
            </a:r>
          </a:p>
          <a:p>
            <a:pPr marL="0" indent="0" eaLnBrk="1" hangingPunct="1">
              <a:spcAft>
                <a:spcPts val="1200"/>
              </a:spcAft>
              <a:buClr>
                <a:srgbClr val="92D050"/>
              </a:buClr>
              <a:buSzPct val="100000"/>
              <a:buNone/>
              <a:defRPr/>
            </a:pPr>
            <a:r>
              <a:rPr lang="en-US" sz="2400" b="1" cap="small" dirty="0">
                <a:solidFill>
                  <a:srgbClr val="00266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Analytics</a:t>
            </a:r>
          </a:p>
          <a:p>
            <a:pPr eaLnBrk="1" hangingPunct="1">
              <a:spcAft>
                <a:spcPts val="1200"/>
              </a:spcAft>
              <a:buClr>
                <a:srgbClr val="92D050"/>
              </a:buClr>
              <a:buSzPct val="100000"/>
              <a:buFont typeface="Segoe UI" panose="020B0502040204020203" pitchFamily="34" charset="0"/>
              <a:buChar char="˃"/>
              <a:defRPr/>
            </a:pP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WISHIN is developing a data warehouse and analytics tool.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SzPct val="100000"/>
              <a:buFont typeface="Arial" pitchFamily="34" charset="0"/>
              <a:buChar char="–"/>
              <a:defRPr/>
            </a:pP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tool will contain several standard reports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SzPct val="100000"/>
              <a:buFont typeface="Arial" pitchFamily="34" charset="0"/>
              <a:buChar char="–"/>
              <a:defRPr/>
            </a:pP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Customers can receive data sets (either identifiable or non-identifiable, depending on the use case)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SzPct val="100000"/>
              <a:buFont typeface="Arial" pitchFamily="34" charset="0"/>
              <a:buChar char="–"/>
              <a:defRPr/>
            </a:pP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Customers may be able to develop their own reports/dashboards on data sets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SzPct val="100000"/>
              <a:buFont typeface="Arial" pitchFamily="34" charset="0"/>
              <a:buChar char="–"/>
              <a:defRPr/>
            </a:pP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WISHIN can develop custom reports for customers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endParaRPr lang="en-US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endParaRPr lang="en-US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87ABA43-A892-4F21-B125-06EA34D2BEA4}"/>
              </a:ext>
            </a:extLst>
          </p:cNvPr>
          <p:cNvSpPr txBox="1">
            <a:spLocks/>
          </p:cNvSpPr>
          <p:nvPr/>
        </p:nvSpPr>
        <p:spPr>
          <a:xfrm>
            <a:off x="8319747" y="6553200"/>
            <a:ext cx="805205" cy="3827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JM" sz="800" cap="small" dirty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Page   </a:t>
            </a:r>
            <a:fld id="{857B18ED-D931-45F4-8873-1BEDAB4DC03E}" type="slidenum">
              <a:rPr lang="en-JM" sz="800" cap="small" smtClean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>
                <a:defRPr/>
              </a:pPr>
              <a:t>15</a:t>
            </a:fld>
            <a:endParaRPr lang="en-JM" sz="800" cap="small" dirty="0">
              <a:solidFill>
                <a:prstClr val="white">
                  <a:lumMod val="6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913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JM" dirty="0"/>
              <a:t>Page   </a:t>
            </a:r>
            <a:fld id="{857B18ED-D931-45F4-8873-1BEDAB4DC03E}" type="slidenum">
              <a:rPr lang="en-JM" smtClean="0"/>
              <a:pPr/>
              <a:t>16</a:t>
            </a:fld>
            <a:endParaRPr lang="en-JM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14600"/>
            <a:ext cx="4419600" cy="7112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Current Statistics</a:t>
            </a:r>
          </a:p>
        </p:txBody>
      </p:sp>
    </p:spTree>
    <p:extLst>
      <p:ext uri="{BB962C8B-B14F-4D97-AF65-F5344CB8AC3E}">
        <p14:creationId xmlns:p14="http://schemas.microsoft.com/office/powerpoint/2010/main" val="2790319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JM" sz="8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Page   </a:t>
            </a:r>
            <a:fld id="{857B18ED-D931-45F4-8873-1BEDAB4DC03E}" type="slidenum">
              <a:rPr kumimoji="0" lang="en-JM" sz="800" b="0" i="0" u="none" strike="noStrike" kern="1200" cap="small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JM" sz="800" b="0" i="0" u="none" strike="noStrike" kern="1200" cap="small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E6EEC9-629C-4584-93CC-7F80AA5BFD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11476" y="76200"/>
            <a:ext cx="6836054" cy="62484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400" dirty="0"/>
              <a:t>Some of the participating organizations include: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dirty="0"/>
              <a:t>Ascension Wisconsin (Columbia-St. Mary’s, Wheaton Franciscan, Ministry, Affinity)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dirty="0"/>
              <a:t>Milwaukee community health systems (Aurora, Children’s, Froedtert)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dirty="0"/>
              <a:t>Bellin and ThedaCare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dirty="0"/>
              <a:t>ProHealth (Onboarding)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dirty="0"/>
              <a:t>Dean/SSM hospitals and clinics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dirty="0"/>
              <a:t>Watertown Regional Medical Center and clinics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dirty="0"/>
              <a:t>United Hospital System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dirty="0"/>
              <a:t>GI Associates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dirty="0"/>
              <a:t>Safety-net clinics: ARCW, Sixteenth Street, Progressive, Outreach, Milwaukee Health Services, Kenosha, Ignace, Muslim CHC, Bread of Healing, Scenic Bluffs, Northlakes, ARCW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dirty="0"/>
              <a:t>Many smaller hospitals including:  Door County Medical Center hospital and clinics, Reedsburg Area Medical Center, Divine Savior Healthcare, Crossing Rivers Health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dirty="0"/>
              <a:t>Independent Physician Associations: Wisconsin IPA, IPW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43277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13E555F2-E7D8-42F9-9CD4-62F3BCCB9AE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D368C9-B004-4087-97AE-751F94E3C23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761" y="76200"/>
            <a:ext cx="8638478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28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JM" dirty="0"/>
              <a:t>Page   </a:t>
            </a:r>
            <a:fld id="{857B18ED-D931-45F4-8873-1BEDAB4DC03E}" type="slidenum">
              <a:rPr lang="en-JM" smtClean="0"/>
              <a:pPr/>
              <a:t>19</a:t>
            </a:fld>
            <a:endParaRPr lang="en-JM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E5591C-7F62-4847-BDA9-7CD2AF258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2717800"/>
            <a:ext cx="5486400" cy="711200"/>
          </a:xfrm>
        </p:spPr>
        <p:txBody>
          <a:bodyPr/>
          <a:lstStyle/>
          <a:p>
            <a:pPr algn="ctr"/>
            <a:r>
              <a:rPr lang="en-US" dirty="0"/>
              <a:t>What does it take to Join?</a:t>
            </a:r>
          </a:p>
        </p:txBody>
      </p:sp>
    </p:spTree>
    <p:extLst>
      <p:ext uri="{BB962C8B-B14F-4D97-AF65-F5344CB8AC3E}">
        <p14:creationId xmlns:p14="http://schemas.microsoft.com/office/powerpoint/2010/main" val="3989470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85727" y="685800"/>
            <a:ext cx="5181600" cy="5435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92D050"/>
              </a:buClr>
              <a:buSzPct val="100000"/>
              <a:buFont typeface="Segoe UI" panose="020B0502040204020203" pitchFamily="34" charset="0"/>
              <a:buChar char="˃"/>
            </a:pPr>
            <a:r>
              <a:rPr lang="en-US" dirty="0"/>
              <a:t>Introduction</a:t>
            </a:r>
          </a:p>
          <a:p>
            <a:pPr>
              <a:lnSpc>
                <a:spcPct val="150000"/>
              </a:lnSpc>
              <a:buClr>
                <a:srgbClr val="92D050"/>
              </a:buClr>
              <a:buSzPct val="100000"/>
              <a:buFont typeface="Segoe UI" panose="020B0502040204020203" pitchFamily="34" charset="0"/>
              <a:buChar char="˃"/>
            </a:pPr>
            <a:r>
              <a:rPr lang="en-US" dirty="0"/>
              <a:t>About WISHIN</a:t>
            </a:r>
          </a:p>
          <a:p>
            <a:pPr>
              <a:lnSpc>
                <a:spcPct val="150000"/>
              </a:lnSpc>
              <a:buClr>
                <a:srgbClr val="92D050"/>
              </a:buClr>
              <a:buSzPct val="100000"/>
              <a:buFont typeface="Segoe UI" panose="020B0502040204020203" pitchFamily="34" charset="0"/>
              <a:buChar char="˃"/>
            </a:pPr>
            <a:r>
              <a:rPr lang="en-US" dirty="0"/>
              <a:t>WISHIN Products and Services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SzPct val="100000"/>
              <a:buFont typeface="Segoe UI" panose="020B0502040204020203" pitchFamily="34" charset="0"/>
              <a:buChar char="˃"/>
            </a:pPr>
            <a:r>
              <a:rPr lang="en-US" dirty="0"/>
              <a:t>WISHIN Pulse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SzPct val="100000"/>
              <a:buFont typeface="Segoe UI" panose="020B0502040204020203" pitchFamily="34" charset="0"/>
              <a:buChar char="˃"/>
            </a:pPr>
            <a:r>
              <a:rPr lang="en-US" dirty="0"/>
              <a:t>Direct Messaging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SzPct val="100000"/>
              <a:buFont typeface="Segoe UI" panose="020B0502040204020203" pitchFamily="34" charset="0"/>
              <a:buChar char="˃"/>
            </a:pPr>
            <a:r>
              <a:rPr lang="en-US" dirty="0"/>
              <a:t>Notifications</a:t>
            </a:r>
          </a:p>
          <a:p>
            <a:pPr>
              <a:lnSpc>
                <a:spcPct val="150000"/>
              </a:lnSpc>
              <a:buClr>
                <a:srgbClr val="92D050"/>
              </a:buClr>
              <a:buSzPct val="100000"/>
              <a:buFont typeface="Segoe UI" panose="020B0502040204020203" pitchFamily="34" charset="0"/>
              <a:buChar char="˃"/>
            </a:pPr>
            <a:r>
              <a:rPr lang="en-US" dirty="0"/>
              <a:t>Near-Future Plans</a:t>
            </a:r>
          </a:p>
          <a:p>
            <a:pPr>
              <a:lnSpc>
                <a:spcPct val="150000"/>
              </a:lnSpc>
              <a:buClr>
                <a:srgbClr val="92D050"/>
              </a:buClr>
              <a:buSzPct val="100000"/>
              <a:buFont typeface="Segoe UI" panose="020B0502040204020203" pitchFamily="34" charset="0"/>
              <a:buChar char="˃"/>
            </a:pPr>
            <a:r>
              <a:rPr lang="en-US" dirty="0"/>
              <a:t>Participation Statistics</a:t>
            </a:r>
          </a:p>
          <a:p>
            <a:pPr>
              <a:lnSpc>
                <a:spcPct val="150000"/>
              </a:lnSpc>
              <a:buClr>
                <a:srgbClr val="92D050"/>
              </a:buClr>
              <a:buSzPct val="100000"/>
              <a:buFont typeface="Segoe UI" panose="020B0502040204020203" pitchFamily="34" charset="0"/>
              <a:buChar char="˃"/>
            </a:pPr>
            <a:r>
              <a:rPr lang="en-US" dirty="0"/>
              <a:t>Questions/Summit Invitation</a:t>
            </a:r>
          </a:p>
          <a:p>
            <a:pPr>
              <a:lnSpc>
                <a:spcPct val="150000"/>
              </a:lnSpc>
              <a:buClr>
                <a:srgbClr val="92D050"/>
              </a:buClr>
              <a:buSzPct val="100000"/>
              <a:buFont typeface="Segoe UI" panose="020B0502040204020203" pitchFamily="34" charset="0"/>
              <a:buChar char="˃"/>
            </a:pPr>
            <a:endParaRPr lang="en-US" sz="1400" dirty="0"/>
          </a:p>
          <a:p>
            <a:pPr>
              <a:lnSpc>
                <a:spcPct val="150000"/>
              </a:lnSpc>
              <a:buClr>
                <a:srgbClr val="92D050"/>
              </a:buClr>
              <a:buSzPct val="100000"/>
              <a:buFont typeface="Segoe UI" panose="020B0502040204020203" pitchFamily="34" charset="0"/>
              <a:buChar char="˃"/>
            </a:pPr>
            <a:endParaRPr lang="en-US" sz="1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Outline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EE8BABA-A357-49FA-B473-3941F43143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19747" y="6488782"/>
            <a:ext cx="805205" cy="38276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JM" sz="8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Page   </a:t>
            </a:r>
            <a:fld id="{857B18ED-D931-45F4-8873-1BEDAB4DC03E}" type="slidenum">
              <a:rPr kumimoji="0" lang="en-JM" sz="800" b="0" i="0" u="none" strike="noStrike" kern="1200" cap="small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JM" sz="800" b="0" i="0" u="none" strike="noStrike" kern="1200" cap="small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826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JM" sz="8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Page   </a:t>
            </a:r>
            <a:fld id="{857B18ED-D931-45F4-8873-1BEDAB4DC03E}" type="slidenum">
              <a:rPr kumimoji="0" lang="en-JM" sz="800" b="0" i="0" u="none" strike="noStrike" kern="1200" cap="small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JM" sz="800" b="0" i="0" u="none" strike="noStrike" kern="1200" cap="small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E6EEC9-629C-4584-93CC-7F80AA5BFD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11476" y="76200"/>
            <a:ext cx="6836054" cy="62484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400" dirty="0"/>
              <a:t>Steps to Implement WISHIN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dirty="0"/>
              <a:t>Sign a participation agreement – contains the data sharing and access provisions, business associate agreement, and other provisions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dirty="0"/>
              <a:t>WISHIN has flexible implementation options for customers who do or do not have EHR systems: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400" dirty="0"/>
              <a:t>Standard HL7 interfaces for EHR systems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400" dirty="0"/>
              <a:t>EHR-level integrations with:  Athena, eClinicalWorks, OCHIN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400" dirty="0"/>
              <a:t>Flat file options for clinics without EHRs, or without EHRs that have interfaces available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dirty="0"/>
              <a:t>Users can go live in the system before data is live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dirty="0"/>
              <a:t>Training is provided at no additional cost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dirty="0"/>
              <a:t>If also interested in PatientPing, it has its own contracting and fee schedule; it can be implemented at the same time or at a future date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8998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JM" dirty="0"/>
              <a:t>Page   </a:t>
            </a:r>
            <a:fld id="{857B18ED-D931-45F4-8873-1BEDAB4DC03E}" type="slidenum">
              <a:rPr lang="en-JM" smtClean="0"/>
              <a:pPr/>
              <a:t>21</a:t>
            </a:fld>
            <a:endParaRPr lang="en-JM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EE438A-E0AE-49C7-94F9-712BC77A7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749" y="2590800"/>
            <a:ext cx="4419600" cy="7112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1207890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97C0B9D-0398-4414-8DC1-75DB7D63CEEB}"/>
              </a:ext>
            </a:extLst>
          </p:cNvPr>
          <p:cNvSpPr txBox="1"/>
          <p:nvPr/>
        </p:nvSpPr>
        <p:spPr>
          <a:xfrm>
            <a:off x="68943" y="581002"/>
            <a:ext cx="8763000" cy="3031207"/>
          </a:xfrm>
          <a:prstGeom prst="rect">
            <a:avLst/>
          </a:prstGeom>
          <a:noFill/>
        </p:spPr>
        <p:txBody>
          <a:bodyPr wrap="square" lIns="66669" tIns="33334" rIns="66669" bIns="33334" rtlCol="0">
            <a:spAutoFit/>
          </a:bodyPr>
          <a:lstStyle/>
          <a:p>
            <a:pPr>
              <a:spcAft>
                <a:spcPts val="600"/>
              </a:spcAft>
            </a:pP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4625" lvl="1" indent="-174625">
              <a:lnSpc>
                <a:spcPct val="80000"/>
              </a:lnSpc>
              <a:spcAft>
                <a:spcPts val="1200"/>
              </a:spcAft>
              <a:buClr>
                <a:srgbClr val="002060"/>
              </a:buClr>
              <a:buFont typeface="Arial" pitchFamily="34" charset="0"/>
              <a:buChar char="–"/>
              <a:defRPr/>
            </a:pPr>
            <a:r>
              <a:rPr lang="en-US" sz="17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Wednesday, November 14, 2018 from 8:00 am – 4:00 pm</a:t>
            </a:r>
          </a:p>
          <a:p>
            <a:pPr marL="174625" lvl="1" indent="-174625">
              <a:lnSpc>
                <a:spcPct val="80000"/>
              </a:lnSpc>
              <a:spcAft>
                <a:spcPts val="1200"/>
              </a:spcAft>
              <a:buClr>
                <a:srgbClr val="002060"/>
              </a:buClr>
              <a:buFont typeface="Arial" pitchFamily="34" charset="0"/>
              <a:buChar char="–"/>
              <a:defRPr/>
            </a:pPr>
            <a:r>
              <a:rPr lang="en-US" sz="17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Glacier Canyon Lodge at the Wilderness Resort, Wisconsin Dells</a:t>
            </a:r>
          </a:p>
          <a:p>
            <a:pPr marL="174625" lvl="1" indent="-174625">
              <a:lnSpc>
                <a:spcPct val="80000"/>
              </a:lnSpc>
              <a:spcAft>
                <a:spcPts val="1200"/>
              </a:spcAft>
              <a:buClr>
                <a:srgbClr val="002060"/>
              </a:buClr>
              <a:buFont typeface="Arial" pitchFamily="34" charset="0"/>
              <a:buChar char="–"/>
              <a:defRPr/>
            </a:pPr>
            <a:r>
              <a:rPr lang="en-US" sz="17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Focusing on how payers and providers across the state are using WISHIN to access clinical data from outside their own walls</a:t>
            </a:r>
          </a:p>
          <a:p>
            <a:pPr marL="174625" lvl="1" indent="-174625">
              <a:lnSpc>
                <a:spcPct val="80000"/>
              </a:lnSpc>
              <a:spcAft>
                <a:spcPts val="1200"/>
              </a:spcAft>
              <a:buClr>
                <a:srgbClr val="002060"/>
              </a:buClr>
              <a:buFont typeface="Arial" pitchFamily="34" charset="0"/>
              <a:buChar char="–"/>
              <a:defRPr/>
            </a:pPr>
            <a:r>
              <a:rPr lang="en-US" sz="17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Learn more about the WISHIN/PatientPing partnership to help with care coordination and more of the latest developments at WISHIN</a:t>
            </a:r>
          </a:p>
          <a:p>
            <a:pPr marL="174625" lvl="1" indent="-174625">
              <a:lnSpc>
                <a:spcPct val="80000"/>
              </a:lnSpc>
              <a:spcAft>
                <a:spcPts val="1200"/>
              </a:spcAft>
              <a:buClr>
                <a:srgbClr val="002060"/>
              </a:buClr>
              <a:buFont typeface="Arial" pitchFamily="34" charset="0"/>
              <a:buChar char="–"/>
              <a:defRPr/>
            </a:pPr>
            <a:r>
              <a:rPr lang="en-US" sz="17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Register:</a:t>
            </a:r>
            <a:br>
              <a:rPr lang="en-US" sz="17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400" u="sng" dirty="0">
                <a:hlinkClick r:id="rId2"/>
              </a:rPr>
              <a:t>http://events.r20.constantcontact.com/register/event?llr=5rquiugab&amp;oeidk=a07efk6q2zcbc311a4c</a:t>
            </a:r>
            <a:endParaRPr lang="en-US" sz="14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4625" lvl="1" indent="-174625">
              <a:lnSpc>
                <a:spcPct val="80000"/>
              </a:lnSpc>
              <a:spcAft>
                <a:spcPts val="1200"/>
              </a:spcAft>
              <a:buClr>
                <a:srgbClr val="002060"/>
              </a:buClr>
              <a:buFont typeface="Arial" pitchFamily="34" charset="0"/>
              <a:buChar char="–"/>
              <a:defRPr/>
            </a:pPr>
            <a:endParaRPr lang="en-US" sz="17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D6613B-BDE4-4A18-B00A-50AC732A0A99}"/>
              </a:ext>
            </a:extLst>
          </p:cNvPr>
          <p:cNvSpPr/>
          <p:nvPr/>
        </p:nvSpPr>
        <p:spPr>
          <a:xfrm>
            <a:off x="76200" y="234687"/>
            <a:ext cx="3764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cap="small" dirty="0">
                <a:solidFill>
                  <a:srgbClr val="00266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WISHIN’s 2018 Summit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78DD4D-03CE-40E1-89FA-D16FD9A3E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811" y="3276600"/>
            <a:ext cx="5212532" cy="2889754"/>
          </a:xfrm>
          <a:prstGeom prst="rect">
            <a:avLst/>
          </a:prstGeom>
        </p:spPr>
      </p:pic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F523B7F-AFED-4564-8FB1-165F8D24C554}"/>
              </a:ext>
            </a:extLst>
          </p:cNvPr>
          <p:cNvSpPr txBox="1">
            <a:spLocks/>
          </p:cNvSpPr>
          <p:nvPr/>
        </p:nvSpPr>
        <p:spPr>
          <a:xfrm>
            <a:off x="8319747" y="6553200"/>
            <a:ext cx="805205" cy="3827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JM" sz="800" cap="small" dirty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Page   </a:t>
            </a:r>
            <a:fld id="{857B18ED-D931-45F4-8873-1BEDAB4DC03E}" type="slidenum">
              <a:rPr lang="en-JM" sz="800" cap="small" smtClean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>
                <a:defRPr/>
              </a:pPr>
              <a:t>22</a:t>
            </a:fld>
            <a:endParaRPr lang="en-JM" sz="800" cap="small" dirty="0">
              <a:solidFill>
                <a:prstClr val="white">
                  <a:lumMod val="6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02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JM" dirty="0"/>
              <a:t>Page   </a:t>
            </a:r>
            <a:fld id="{857B18ED-D931-45F4-8873-1BEDAB4DC03E}" type="slidenum">
              <a:rPr lang="en-JM" smtClean="0"/>
              <a:pPr/>
              <a:t>23</a:t>
            </a:fld>
            <a:endParaRPr lang="en-JM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27000"/>
            <a:ext cx="5400675" cy="7112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For Questions or More Information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0C19B8-FCBE-44DB-A3FB-2F752DDD6A8C}"/>
              </a:ext>
            </a:extLst>
          </p:cNvPr>
          <p:cNvSpPr txBox="1"/>
          <p:nvPr/>
        </p:nvSpPr>
        <p:spPr>
          <a:xfrm>
            <a:off x="152400" y="1143000"/>
            <a:ext cx="48768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Laura Widder, Project Director</a:t>
            </a:r>
          </a:p>
          <a:p>
            <a:r>
              <a:rPr lang="en-US" sz="17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Wisconsin Statewide Health Information Network</a:t>
            </a:r>
          </a:p>
          <a:p>
            <a:r>
              <a:rPr lang="en-US" sz="17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608-274-1820 | lwidder@wishin.org</a:t>
            </a:r>
          </a:p>
        </p:txBody>
      </p:sp>
    </p:spTree>
    <p:extLst>
      <p:ext uri="{BB962C8B-B14F-4D97-AF65-F5344CB8AC3E}">
        <p14:creationId xmlns:p14="http://schemas.microsoft.com/office/powerpoint/2010/main" val="4175481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JM" sz="8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Page   </a:t>
            </a:r>
            <a:fld id="{857B18ED-D931-45F4-8873-1BEDAB4DC03E}" type="slidenum">
              <a:rPr kumimoji="0" lang="en-JM" sz="800" b="0" i="0" u="none" strike="noStrike" kern="1200" cap="small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JM" sz="800" b="0" i="0" u="none" strike="noStrike" kern="1200" cap="small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-25400"/>
            <a:ext cx="6629401" cy="81280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About WISHIN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FB12813-66AB-4A47-8541-CAC97B0317AB}"/>
              </a:ext>
            </a:extLst>
          </p:cNvPr>
          <p:cNvSpPr txBox="1">
            <a:spLocks/>
          </p:cNvSpPr>
          <p:nvPr/>
        </p:nvSpPr>
        <p:spPr>
          <a:xfrm>
            <a:off x="2503310" y="818444"/>
            <a:ext cx="6335889" cy="4612017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Aft>
                <a:spcPts val="1200"/>
              </a:spcAft>
              <a:buClr>
                <a:srgbClr val="92D050"/>
              </a:buClr>
              <a:buSzPct val="100000"/>
              <a:buFont typeface="Segoe UI" panose="020B0502040204020203" pitchFamily="34" charset="0"/>
              <a:buChar char="˃"/>
              <a:defRPr/>
            </a:pPr>
            <a:r>
              <a:rPr lang="en-US" sz="2000" dirty="0">
                <a:solidFill>
                  <a:srgbClr val="002060"/>
                </a:solidFill>
              </a:rPr>
              <a:t>An independent not-for-profit organization</a:t>
            </a:r>
          </a:p>
          <a:p>
            <a:pPr marL="342900" lvl="1" indent="-342900">
              <a:spcAft>
                <a:spcPts val="1200"/>
              </a:spcAft>
              <a:buClr>
                <a:srgbClr val="92D050"/>
              </a:buClr>
              <a:buSzPct val="100000"/>
              <a:buFont typeface="Segoe UI" panose="020B0502040204020203" pitchFamily="34" charset="0"/>
              <a:buChar char="˃"/>
              <a:defRPr/>
            </a:pPr>
            <a:r>
              <a:rPr lang="en-US" sz="2000" dirty="0">
                <a:solidFill>
                  <a:srgbClr val="002060"/>
                </a:solidFill>
              </a:rPr>
              <a:t>Appointed as the State-Designated Entity for Wisconsin’s health information exchange (Act 274)</a:t>
            </a:r>
          </a:p>
          <a:p>
            <a:pPr marL="342900" lvl="1" indent="-342900">
              <a:spcAft>
                <a:spcPts val="1200"/>
              </a:spcAft>
              <a:buClr>
                <a:srgbClr val="92D050"/>
              </a:buClr>
              <a:buSzPct val="100000"/>
              <a:buFont typeface="Segoe UI" panose="020B0502040204020203" pitchFamily="34" charset="0"/>
              <a:buChar char="˃"/>
              <a:defRPr/>
            </a:pPr>
            <a:r>
              <a:rPr lang="en-US" sz="2000" dirty="0">
                <a:solidFill>
                  <a:srgbClr val="002060"/>
                </a:solidFill>
              </a:rPr>
              <a:t>Founded by the following organizations: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SzPct val="100000"/>
              <a:defRPr/>
            </a:pPr>
            <a:r>
              <a:rPr lang="en-US" sz="1700" dirty="0">
                <a:solidFill>
                  <a:srgbClr val="002060"/>
                </a:solidFill>
              </a:rPr>
              <a:t>Wisconsin Hospital Association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SzPct val="100000"/>
              <a:defRPr/>
            </a:pPr>
            <a:r>
              <a:rPr lang="en-US" sz="1700" dirty="0">
                <a:solidFill>
                  <a:srgbClr val="002060"/>
                </a:solidFill>
              </a:rPr>
              <a:t>Wisconsin Medical Society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SzPct val="100000"/>
              <a:defRPr/>
            </a:pPr>
            <a:r>
              <a:rPr lang="en-US" sz="1700" dirty="0">
                <a:solidFill>
                  <a:srgbClr val="002060"/>
                </a:solidFill>
              </a:rPr>
              <a:t>Wisconsin Health Information Organization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SzPct val="100000"/>
              <a:defRPr/>
            </a:pPr>
            <a:r>
              <a:rPr lang="en-US" sz="1700" dirty="0">
                <a:solidFill>
                  <a:srgbClr val="002060"/>
                </a:solidFill>
              </a:rPr>
              <a:t>Wisconsin Collaborative for Healthcare Quality</a:t>
            </a:r>
            <a:r>
              <a:rPr lang="en-US" sz="1800" dirty="0">
                <a:solidFill>
                  <a:srgbClr val="002060"/>
                </a:solidFill>
              </a:rPr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99925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JM" sz="8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Page   </a:t>
            </a:r>
            <a:fld id="{857B18ED-D931-45F4-8873-1BEDAB4DC03E}" type="slidenum">
              <a:rPr kumimoji="0" lang="en-JM" sz="800" b="0" i="0" u="none" strike="noStrike" kern="1200" cap="small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JM" sz="800" b="0" i="0" u="none" strike="noStrike" kern="1200" cap="small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-25400"/>
            <a:ext cx="6629401" cy="81280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About WISHIN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5E7EEB-4A0B-4518-AF96-77053357EF07}"/>
              </a:ext>
            </a:extLst>
          </p:cNvPr>
          <p:cNvSpPr txBox="1">
            <a:spLocks/>
          </p:cNvSpPr>
          <p:nvPr/>
        </p:nvSpPr>
        <p:spPr>
          <a:xfrm>
            <a:off x="2514600" y="787400"/>
            <a:ext cx="6096000" cy="4612017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Aft>
                <a:spcPts val="1200"/>
              </a:spcAft>
              <a:buClr>
                <a:srgbClr val="92D050"/>
              </a:buClr>
              <a:buSzPct val="100000"/>
              <a:buFont typeface="Segoe UI" panose="020B0502040204020203" pitchFamily="34" charset="0"/>
              <a:buChar char="˃"/>
              <a:defRPr/>
            </a:pPr>
            <a:r>
              <a:rPr lang="en-US" sz="2000" dirty="0">
                <a:solidFill>
                  <a:srgbClr val="002060"/>
                </a:solidFill>
              </a:rPr>
              <a:t>Dedicated to bringing the benefits of widespread, secure, &amp; interoperable health information technology to caregivers throughout Wisconsin </a:t>
            </a:r>
          </a:p>
          <a:p>
            <a:pPr marL="342900" lvl="1" indent="-342900">
              <a:spcAft>
                <a:spcPts val="1200"/>
              </a:spcAft>
              <a:buClr>
                <a:srgbClr val="92D050"/>
              </a:buClr>
              <a:buSzPct val="100000"/>
              <a:buFont typeface="Segoe UI" panose="020B0502040204020203" pitchFamily="34" charset="0"/>
              <a:buChar char="˃"/>
              <a:defRPr/>
            </a:pPr>
            <a:r>
              <a:rPr lang="en-US" sz="2000" dirty="0">
                <a:solidFill>
                  <a:srgbClr val="002060"/>
                </a:solidFill>
              </a:rPr>
              <a:t>Building a statewide health information network that connects hospitals, clinics, managed care organizations, skilled nursing facilities, home health agencies, and anyone else involved in patient care.</a:t>
            </a:r>
          </a:p>
          <a:p>
            <a:pPr marL="342900" lvl="1" indent="-342900">
              <a:spcAft>
                <a:spcPts val="1200"/>
              </a:spcAft>
              <a:buClr>
                <a:srgbClr val="92D050"/>
              </a:buClr>
              <a:buSzPct val="100000"/>
              <a:buFont typeface="Segoe UI" panose="020B0502040204020203" pitchFamily="34" charset="0"/>
              <a:buChar char="˃"/>
              <a:defRPr/>
            </a:pPr>
            <a:r>
              <a:rPr lang="en-US" sz="2000" dirty="0">
                <a:solidFill>
                  <a:srgbClr val="002060"/>
                </a:solidFill>
              </a:rPr>
              <a:t>The network provides a community health record for a patient, accessible by all WISHIN participants involved in that patient’s care.  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092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JM" dirty="0"/>
              <a:t>Page   </a:t>
            </a:r>
            <a:fld id="{857B18ED-D931-45F4-8873-1BEDAB4DC03E}" type="slidenum">
              <a:rPr lang="en-JM" smtClean="0"/>
              <a:pPr/>
              <a:t>5</a:t>
            </a:fld>
            <a:endParaRPr lang="en-JM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FA4A4CC5-11E3-4C59-A7D6-0AB687F20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203200"/>
            <a:ext cx="5476873" cy="71120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WISHIN Products and Services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6A0D63-A264-4084-B70B-A1392F335ADC}"/>
              </a:ext>
            </a:extLst>
          </p:cNvPr>
          <p:cNvSpPr/>
          <p:nvPr/>
        </p:nvSpPr>
        <p:spPr>
          <a:xfrm>
            <a:off x="3352800" y="1066800"/>
            <a:ext cx="5638800" cy="376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2" indent="-342900">
              <a:spcBef>
                <a:spcPct val="2000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Segoe UI" panose="020B0502040204020203" pitchFamily="34" charset="0"/>
              <a:buChar char="˃"/>
              <a:defRPr/>
            </a:pPr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WISHIN Pulse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a longitudinal, patient-centric community health record</a:t>
            </a:r>
          </a:p>
          <a:p>
            <a:pPr marL="800100" lvl="2" indent="-342900">
              <a:spcBef>
                <a:spcPct val="2000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Segoe UI" panose="020B0502040204020203" pitchFamily="34" charset="0"/>
              <a:buChar char="˃"/>
              <a:defRPr/>
            </a:pPr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Public Health Reporting Services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interfaces through WISHIN to state reporting agencies</a:t>
            </a:r>
            <a:endParaRPr lang="en-US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2" indent="-342900">
              <a:spcBef>
                <a:spcPct val="2000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Segoe UI" panose="020B0502040204020203" pitchFamily="34" charset="0"/>
              <a:buChar char="˃"/>
              <a:defRPr/>
            </a:pPr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Direct Messaging 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point-to-point messaging designed specifically for exchanging patient health information</a:t>
            </a:r>
          </a:p>
          <a:p>
            <a:pPr marL="800100" lvl="2" indent="-342900">
              <a:spcBef>
                <a:spcPct val="2000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Segoe UI" panose="020B0502040204020203" pitchFamily="34" charset="0"/>
              <a:buChar char="˃"/>
              <a:defRPr/>
            </a:pPr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Notifications – 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through a partnership with PatientPing, configurable real-time or batch notifications</a:t>
            </a:r>
          </a:p>
        </p:txBody>
      </p:sp>
    </p:spTree>
    <p:extLst>
      <p:ext uri="{BB962C8B-B14F-4D97-AF65-F5344CB8AC3E}">
        <p14:creationId xmlns:p14="http://schemas.microsoft.com/office/powerpoint/2010/main" val="3496500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JM" dirty="0"/>
              <a:t>Page   </a:t>
            </a:r>
            <a:fld id="{857B18ED-D931-45F4-8873-1BEDAB4DC03E}" type="slidenum">
              <a:rPr lang="en-JM" smtClean="0"/>
              <a:pPr/>
              <a:t>6</a:t>
            </a:fld>
            <a:endParaRPr lang="en-JM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EE438A-E0AE-49C7-94F9-712BC77A7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749" y="2590800"/>
            <a:ext cx="4419600" cy="7112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WISHIN Pulse</a:t>
            </a:r>
          </a:p>
        </p:txBody>
      </p:sp>
    </p:spTree>
    <p:extLst>
      <p:ext uri="{BB962C8B-B14F-4D97-AF65-F5344CB8AC3E}">
        <p14:creationId xmlns:p14="http://schemas.microsoft.com/office/powerpoint/2010/main" val="529241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JM" sz="8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Page   </a:t>
            </a:r>
            <a:fld id="{857B18ED-D931-45F4-8873-1BEDAB4DC03E}" type="slidenum">
              <a:rPr kumimoji="0" lang="en-JM" sz="800" b="0" i="0" u="none" strike="noStrike" kern="1200" cap="small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JM" sz="800" b="0" i="0" u="none" strike="noStrike" kern="1200" cap="small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-25400"/>
            <a:ext cx="6629401" cy="81280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WISHIN Pulse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2514600" y="894891"/>
            <a:ext cx="6531254" cy="54864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Pulse is a community health record: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A patient-centered longitudinal view of health information.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No need to know where the patient has had previous health care encounters.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 Clinical data is not segregated by provider source.</a:t>
            </a: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Font typeface="Segoe UI" panose="020B0502040204020203" pitchFamily="34" charset="0"/>
              <a:buChar char="˃"/>
              <a:defRPr/>
            </a:pPr>
            <a:r>
              <a:rPr lang="en-US" sz="2100" dirty="0"/>
              <a:t>Pulse can include the following data: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ADT (demographics, allergies, diagnoses, insurance information, etc.)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Laboratory and pathology results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Radiology, EKG, and transcription reports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CCDAs (i.e., care summaries or transition of care documents)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Immunizations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Medicaid prescription-fill data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Connection to the enhanced Prescription Drug Monitoring Program (ePDMP)</a:t>
            </a:r>
          </a:p>
          <a:p>
            <a:pPr>
              <a:buClr>
                <a:srgbClr val="92D050"/>
              </a:buClr>
              <a:buFont typeface="Segoe UI" panose="020B0502040204020203" pitchFamily="34" charset="0"/>
              <a:buChar char="˃"/>
            </a:pP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271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JM" sz="8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Page   </a:t>
            </a:r>
            <a:fld id="{857B18ED-D931-45F4-8873-1BEDAB4DC03E}" type="slidenum">
              <a:rPr kumimoji="0" lang="en-JM" sz="800" b="0" i="0" u="none" strike="noStrike" kern="1200" cap="small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JM" sz="800" b="0" i="0" u="none" strike="noStrike" kern="1200" cap="small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-25400"/>
            <a:ext cx="6629401" cy="81280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WISHIN Pulse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6F0DFF-DC61-43FC-AE34-9D6168C5E0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All Pulse participants are automatically connected to WISHIN’s national connections: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600" dirty="0"/>
              <a:t>eHealth Exchange (Sequoia Project), which is the nationwide health exchange network: 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UnityPoint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VA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DaVita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600" dirty="0"/>
              <a:t>Future plans are to connect to other HIEs across the country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556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9F9FD4-7697-45CF-9E57-33E4C645936D}"/>
              </a:ext>
            </a:extLst>
          </p:cNvPr>
          <p:cNvSpPr/>
          <p:nvPr/>
        </p:nvSpPr>
        <p:spPr>
          <a:xfrm>
            <a:off x="159371" y="272534"/>
            <a:ext cx="5537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cap="small" dirty="0">
                <a:solidFill>
                  <a:srgbClr val="00266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it Works:  Contributing Data</a:t>
            </a:r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11B19E91-E826-4844-96D3-C76D41AEC9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8509433"/>
              </p:ext>
            </p:extLst>
          </p:nvPr>
        </p:nvGraphicFramePr>
        <p:xfrm>
          <a:off x="230300" y="685800"/>
          <a:ext cx="88265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87A80E1F-5231-484D-A323-E2F62A61B654}"/>
              </a:ext>
            </a:extLst>
          </p:cNvPr>
          <p:cNvSpPr/>
          <p:nvPr/>
        </p:nvSpPr>
        <p:spPr>
          <a:xfrm>
            <a:off x="230300" y="2952690"/>
            <a:ext cx="9889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Step 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13E676-1C24-457B-AEE4-80E0EF42FAF0}"/>
              </a:ext>
            </a:extLst>
          </p:cNvPr>
          <p:cNvSpPr/>
          <p:nvPr/>
        </p:nvSpPr>
        <p:spPr>
          <a:xfrm>
            <a:off x="2440100" y="2419290"/>
            <a:ext cx="9889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Step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835B30-8081-42DB-BA79-CAFE6070F39D}"/>
              </a:ext>
            </a:extLst>
          </p:cNvPr>
          <p:cNvSpPr/>
          <p:nvPr/>
        </p:nvSpPr>
        <p:spPr>
          <a:xfrm>
            <a:off x="4726100" y="1809690"/>
            <a:ext cx="9889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Step 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879FBD-996D-4E43-AB48-AD99A4D84B5C}"/>
              </a:ext>
            </a:extLst>
          </p:cNvPr>
          <p:cNvSpPr/>
          <p:nvPr/>
        </p:nvSpPr>
        <p:spPr>
          <a:xfrm>
            <a:off x="6932500" y="1276290"/>
            <a:ext cx="9889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Step 4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18E1A89-C4AE-4E00-B0EB-55657D8ADE27}"/>
              </a:ext>
            </a:extLst>
          </p:cNvPr>
          <p:cNvSpPr txBox="1">
            <a:spLocks/>
          </p:cNvSpPr>
          <p:nvPr/>
        </p:nvSpPr>
        <p:spPr>
          <a:xfrm>
            <a:off x="8319747" y="6553200"/>
            <a:ext cx="805205" cy="3827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JM" sz="800" cap="small" dirty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Page   </a:t>
            </a:r>
            <a:fld id="{857B18ED-D931-45F4-8873-1BEDAB4DC03E}" type="slidenum">
              <a:rPr lang="en-JM" sz="800" cap="small" smtClean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>
                <a:defRPr/>
              </a:pPr>
              <a:t>9</a:t>
            </a:fld>
            <a:endParaRPr lang="en-JM" sz="800" cap="small" dirty="0">
              <a:solidFill>
                <a:prstClr val="white">
                  <a:lumMod val="6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340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92D050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15191</TotalTime>
  <Words>1120</Words>
  <Application>Microsoft Office PowerPoint</Application>
  <PresentationFormat>On-screen Show (4:3)</PresentationFormat>
  <Paragraphs>152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Calibri</vt:lpstr>
      <vt:lpstr>Courier New</vt:lpstr>
      <vt:lpstr>Franklin Gothic Medium</vt:lpstr>
      <vt:lpstr>Futura LT Book</vt:lpstr>
      <vt:lpstr>Mission Gothic Regular</vt:lpstr>
      <vt:lpstr>Nexa Bold</vt:lpstr>
      <vt:lpstr>Open Sans</vt:lpstr>
      <vt:lpstr>Roboto Light</vt:lpstr>
      <vt:lpstr>Roboto Regular</vt:lpstr>
      <vt:lpstr>Segoe UI</vt:lpstr>
      <vt:lpstr>Sketch Rockwell</vt:lpstr>
      <vt:lpstr>Office Theme</vt:lpstr>
      <vt:lpstr>WISHIN Overview     2018 Safety-Net Summit  November 2, 2018</vt:lpstr>
      <vt:lpstr>Outline</vt:lpstr>
      <vt:lpstr>About WISHIN</vt:lpstr>
      <vt:lpstr>About WISHIN</vt:lpstr>
      <vt:lpstr>WISHIN Products and Services</vt:lpstr>
      <vt:lpstr>WISHIN Pulse</vt:lpstr>
      <vt:lpstr>WISHIN Pulse</vt:lpstr>
      <vt:lpstr>WISHIN Pulse</vt:lpstr>
      <vt:lpstr>PowerPoint Presentation</vt:lpstr>
      <vt:lpstr>PowerPoint Presentation</vt:lpstr>
      <vt:lpstr>PowerPoint Presentation</vt:lpstr>
      <vt:lpstr>WISHIN Pulse  Demonstration</vt:lpstr>
      <vt:lpstr>Other Products and Services</vt:lpstr>
      <vt:lpstr>Direct Messaging</vt:lpstr>
      <vt:lpstr>Real-time Notifications</vt:lpstr>
      <vt:lpstr>Current Statistics</vt:lpstr>
      <vt:lpstr>PowerPoint Presentation</vt:lpstr>
      <vt:lpstr>PowerPoint Presentation</vt:lpstr>
      <vt:lpstr>What does it take to Join?</vt:lpstr>
      <vt:lpstr>PowerPoint Presentation</vt:lpstr>
      <vt:lpstr>For More Information</vt:lpstr>
      <vt:lpstr>PowerPoint Presentation</vt:lpstr>
      <vt:lpstr>For Questions or More Information</vt:lpstr>
    </vt:vector>
  </TitlesOfParts>
  <Company>LIME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adrienne.reynolds</dc:creator>
  <cp:lastModifiedBy>Widder, Laura</cp:lastModifiedBy>
  <cp:revision>545</cp:revision>
  <cp:lastPrinted>2018-08-13T18:24:19Z</cp:lastPrinted>
  <dcterms:created xsi:type="dcterms:W3CDTF">2013-04-14T18:18:29Z</dcterms:created>
  <dcterms:modified xsi:type="dcterms:W3CDTF">2018-10-29T21:53:54Z</dcterms:modified>
</cp:coreProperties>
</file>