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57" r:id="rId3"/>
    <p:sldId id="260" r:id="rId4"/>
    <p:sldId id="261" r:id="rId5"/>
    <p:sldId id="268" r:id="rId6"/>
    <p:sldId id="258" r:id="rId7"/>
    <p:sldId id="266" r:id="rId8"/>
    <p:sldId id="259" r:id="rId9"/>
    <p:sldId id="267" r:id="rId10"/>
    <p:sldId id="265" r:id="rId11"/>
    <p:sldId id="262" r:id="rId12"/>
    <p:sldId id="280" r:id="rId13"/>
    <p:sldId id="281" r:id="rId14"/>
    <p:sldId id="283" r:id="rId15"/>
    <p:sldId id="282" r:id="rId16"/>
    <p:sldId id="275" r:id="rId17"/>
    <p:sldId id="273" r:id="rId18"/>
    <p:sldId id="274" r:id="rId19"/>
    <p:sldId id="279" r:id="rId20"/>
    <p:sldId id="276" r:id="rId21"/>
    <p:sldId id="277" r:id="rId22"/>
    <p:sldId id="271" r:id="rId23"/>
    <p:sldId id="284" r:id="rId24"/>
    <p:sldId id="286" r:id="rId25"/>
    <p:sldId id="287"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770" autoAdjust="0"/>
  </p:normalViewPr>
  <p:slideViewPr>
    <p:cSldViewPr>
      <p:cViewPr varScale="1">
        <p:scale>
          <a:sx n="53" d="100"/>
          <a:sy n="53" d="100"/>
        </p:scale>
        <p:origin x="2314" y="58"/>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60A034-DF95-46FE-A8A7-AA1A38DDEA92}" type="doc">
      <dgm:prSet loTypeId="urn:microsoft.com/office/officeart/2005/8/layout/cycle6" loCatId="relationship" qsTypeId="urn:microsoft.com/office/officeart/2005/8/quickstyle/simple4" qsCatId="simple" csTypeId="urn:microsoft.com/office/officeart/2005/8/colors/accent6_5" csCatId="accent6" phldr="1"/>
      <dgm:spPr/>
      <dgm:t>
        <a:bodyPr/>
        <a:lstStyle/>
        <a:p>
          <a:endParaRPr lang="en-US"/>
        </a:p>
      </dgm:t>
    </dgm:pt>
    <dgm:pt modelId="{33A1985C-628E-4402-AD3A-FFA8FA2A31D0}">
      <dgm:prSet phldrT="[Text]" custT="1"/>
      <dgm:spPr/>
      <dgm:t>
        <a:bodyPr/>
        <a:lstStyle/>
        <a:p>
          <a:r>
            <a:rPr lang="en-US" sz="1600" b="1" dirty="0" smtClean="0"/>
            <a:t>Nurse Practitioner/ MD/Resident Physician </a:t>
          </a:r>
          <a:endParaRPr lang="en-US" sz="1600" b="1" dirty="0"/>
        </a:p>
      </dgm:t>
    </dgm:pt>
    <dgm:pt modelId="{0195A9D2-EB89-4EE1-8A5A-0A5F0A8206EB}" type="parTrans" cxnId="{478265AC-A5E4-4EC8-A70D-35EF01AB952A}">
      <dgm:prSet/>
      <dgm:spPr/>
      <dgm:t>
        <a:bodyPr/>
        <a:lstStyle/>
        <a:p>
          <a:endParaRPr lang="en-US"/>
        </a:p>
      </dgm:t>
    </dgm:pt>
    <dgm:pt modelId="{FE9AD619-9782-4901-AEFF-A22027C31F6D}" type="sibTrans" cxnId="{478265AC-A5E4-4EC8-A70D-35EF01AB952A}">
      <dgm:prSet/>
      <dgm:spPr/>
      <dgm:t>
        <a:bodyPr/>
        <a:lstStyle/>
        <a:p>
          <a:endParaRPr lang="en-US"/>
        </a:p>
      </dgm:t>
    </dgm:pt>
    <dgm:pt modelId="{0CADCC9D-40A1-4E85-ACE9-40D69F08951C}">
      <dgm:prSet phldrT="[Text]" custT="1"/>
      <dgm:spPr/>
      <dgm:t>
        <a:bodyPr/>
        <a:lstStyle/>
        <a:p>
          <a:r>
            <a:rPr lang="en-US" sz="1800" b="1" dirty="0" smtClean="0"/>
            <a:t>RN </a:t>
          </a:r>
          <a:r>
            <a:rPr lang="en-US" sz="1800" b="1" smtClean="0"/>
            <a:t>Care Coordinator/CDE</a:t>
          </a:r>
          <a:endParaRPr lang="en-US" sz="1800" b="1" dirty="0"/>
        </a:p>
      </dgm:t>
    </dgm:pt>
    <dgm:pt modelId="{81EA077D-12A2-4490-9C0E-88AEAC19EB94}" type="parTrans" cxnId="{93688470-CA0F-409C-BE55-56F2247F0FE0}">
      <dgm:prSet/>
      <dgm:spPr/>
      <dgm:t>
        <a:bodyPr/>
        <a:lstStyle/>
        <a:p>
          <a:endParaRPr lang="en-US"/>
        </a:p>
      </dgm:t>
    </dgm:pt>
    <dgm:pt modelId="{43AA2CBD-2773-483B-9D0D-37EAA665E622}" type="sibTrans" cxnId="{93688470-CA0F-409C-BE55-56F2247F0FE0}">
      <dgm:prSet/>
      <dgm:spPr/>
      <dgm:t>
        <a:bodyPr/>
        <a:lstStyle/>
        <a:p>
          <a:endParaRPr lang="en-US"/>
        </a:p>
      </dgm:t>
    </dgm:pt>
    <dgm:pt modelId="{8E87B4A7-F4C5-404C-A158-621666979E86}">
      <dgm:prSet phldrT="[Text]" custT="1"/>
      <dgm:spPr/>
      <dgm:t>
        <a:bodyPr/>
        <a:lstStyle/>
        <a:p>
          <a:r>
            <a:rPr lang="en-US" sz="1800" b="1" dirty="0" smtClean="0"/>
            <a:t>Clinical Pharmacy Resident </a:t>
          </a:r>
          <a:endParaRPr lang="en-US" sz="1800" b="1" dirty="0"/>
        </a:p>
      </dgm:t>
    </dgm:pt>
    <dgm:pt modelId="{806D726A-4EA2-404D-B16A-D720B66BCAD0}" type="parTrans" cxnId="{2AA852C8-0480-4951-A4A8-A165600EA999}">
      <dgm:prSet/>
      <dgm:spPr/>
      <dgm:t>
        <a:bodyPr/>
        <a:lstStyle/>
        <a:p>
          <a:endParaRPr lang="en-US"/>
        </a:p>
      </dgm:t>
    </dgm:pt>
    <dgm:pt modelId="{B3B6E4B1-EEBC-4442-9172-7884E9B911C9}" type="sibTrans" cxnId="{2AA852C8-0480-4951-A4A8-A165600EA999}">
      <dgm:prSet/>
      <dgm:spPr/>
      <dgm:t>
        <a:bodyPr/>
        <a:lstStyle/>
        <a:p>
          <a:endParaRPr lang="en-US"/>
        </a:p>
      </dgm:t>
    </dgm:pt>
    <dgm:pt modelId="{94C685B0-5D71-4D64-A1F9-A43F627DB67A}">
      <dgm:prSet phldrT="[Text]" custT="1"/>
      <dgm:spPr/>
      <dgm:t>
        <a:bodyPr/>
        <a:lstStyle/>
        <a:p>
          <a:r>
            <a:rPr lang="en-US" sz="1800" b="1" dirty="0" smtClean="0"/>
            <a:t>Dietician </a:t>
          </a:r>
          <a:endParaRPr lang="en-US" sz="1500" b="1" dirty="0"/>
        </a:p>
      </dgm:t>
    </dgm:pt>
    <dgm:pt modelId="{39703A6A-2910-4A0F-9199-F51CAA424186}" type="parTrans" cxnId="{580B6043-A823-4D5E-9B47-B47E1F08C6CF}">
      <dgm:prSet/>
      <dgm:spPr/>
      <dgm:t>
        <a:bodyPr/>
        <a:lstStyle/>
        <a:p>
          <a:endParaRPr lang="en-US"/>
        </a:p>
      </dgm:t>
    </dgm:pt>
    <dgm:pt modelId="{9983483B-DB6D-4F9E-A8DE-8AE002E0053F}" type="sibTrans" cxnId="{580B6043-A823-4D5E-9B47-B47E1F08C6CF}">
      <dgm:prSet/>
      <dgm:spPr/>
      <dgm:t>
        <a:bodyPr/>
        <a:lstStyle/>
        <a:p>
          <a:endParaRPr lang="en-US"/>
        </a:p>
      </dgm:t>
    </dgm:pt>
    <dgm:pt modelId="{A1DFDA41-3D7B-4827-AB76-6F8874A74A6C}">
      <dgm:prSet phldrT="[Text]" custT="1"/>
      <dgm:spPr/>
      <dgm:t>
        <a:bodyPr/>
        <a:lstStyle/>
        <a:p>
          <a:r>
            <a:rPr lang="en-US" sz="1800" b="1" dirty="0" smtClean="0"/>
            <a:t>Counselor</a:t>
          </a:r>
          <a:endParaRPr lang="en-US" sz="1800" b="1" dirty="0"/>
        </a:p>
      </dgm:t>
    </dgm:pt>
    <dgm:pt modelId="{BCB6C07A-D597-4EB8-AE20-42581D20A549}" type="parTrans" cxnId="{AFA3ED8C-1F84-4DB6-B1EF-B14769537AC4}">
      <dgm:prSet/>
      <dgm:spPr/>
      <dgm:t>
        <a:bodyPr/>
        <a:lstStyle/>
        <a:p>
          <a:endParaRPr lang="en-US"/>
        </a:p>
      </dgm:t>
    </dgm:pt>
    <dgm:pt modelId="{6BBCCFB1-05DE-46D6-915B-1CB6B0E9BB20}" type="sibTrans" cxnId="{AFA3ED8C-1F84-4DB6-B1EF-B14769537AC4}">
      <dgm:prSet/>
      <dgm:spPr/>
      <dgm:t>
        <a:bodyPr/>
        <a:lstStyle/>
        <a:p>
          <a:endParaRPr lang="en-US"/>
        </a:p>
      </dgm:t>
    </dgm:pt>
    <dgm:pt modelId="{4162793C-B71D-489D-ABB8-C39FD036C4CD}">
      <dgm:prSet phldrT="[Text]" custT="1"/>
      <dgm:spPr/>
      <dgm:t>
        <a:bodyPr/>
        <a:lstStyle/>
        <a:p>
          <a:r>
            <a:rPr lang="en-US" sz="1800" b="1" dirty="0" smtClean="0"/>
            <a:t>Psychiatrist</a:t>
          </a:r>
          <a:endParaRPr lang="en-US" sz="1800" b="1" dirty="0"/>
        </a:p>
      </dgm:t>
    </dgm:pt>
    <dgm:pt modelId="{DBC9280F-987F-47CD-861A-15C327C4D012}" type="parTrans" cxnId="{6B1CD45F-625C-4910-945B-5ADCFDBB818D}">
      <dgm:prSet/>
      <dgm:spPr/>
      <dgm:t>
        <a:bodyPr/>
        <a:lstStyle/>
        <a:p>
          <a:endParaRPr lang="en-US"/>
        </a:p>
      </dgm:t>
    </dgm:pt>
    <dgm:pt modelId="{779DCA60-0EC9-47D8-A079-F03D63DB5E6B}" type="sibTrans" cxnId="{6B1CD45F-625C-4910-945B-5ADCFDBB818D}">
      <dgm:prSet/>
      <dgm:spPr/>
      <dgm:t>
        <a:bodyPr/>
        <a:lstStyle/>
        <a:p>
          <a:endParaRPr lang="en-US"/>
        </a:p>
      </dgm:t>
    </dgm:pt>
    <dgm:pt modelId="{B0E01C96-6D47-4440-8ADD-4244ED6BF735}" type="pres">
      <dgm:prSet presAssocID="{D560A034-DF95-46FE-A8A7-AA1A38DDEA92}" presName="cycle" presStyleCnt="0">
        <dgm:presLayoutVars>
          <dgm:dir/>
          <dgm:resizeHandles val="exact"/>
        </dgm:presLayoutVars>
      </dgm:prSet>
      <dgm:spPr/>
      <dgm:t>
        <a:bodyPr/>
        <a:lstStyle/>
        <a:p>
          <a:endParaRPr lang="en-US"/>
        </a:p>
      </dgm:t>
    </dgm:pt>
    <dgm:pt modelId="{EAB55C85-6A4E-4C0B-B9B6-0346CA6081B6}" type="pres">
      <dgm:prSet presAssocID="{33A1985C-628E-4402-AD3A-FFA8FA2A31D0}" presName="node" presStyleLbl="node1" presStyleIdx="0" presStyleCnt="6">
        <dgm:presLayoutVars>
          <dgm:bulletEnabled val="1"/>
        </dgm:presLayoutVars>
      </dgm:prSet>
      <dgm:spPr/>
      <dgm:t>
        <a:bodyPr/>
        <a:lstStyle/>
        <a:p>
          <a:endParaRPr lang="en-US"/>
        </a:p>
      </dgm:t>
    </dgm:pt>
    <dgm:pt modelId="{593D16F7-85DE-4594-AC56-9CA72D2CA71F}" type="pres">
      <dgm:prSet presAssocID="{33A1985C-628E-4402-AD3A-FFA8FA2A31D0}" presName="spNode" presStyleCnt="0"/>
      <dgm:spPr/>
    </dgm:pt>
    <dgm:pt modelId="{2FDA861D-8255-47B9-8E82-E9E290D26C06}" type="pres">
      <dgm:prSet presAssocID="{FE9AD619-9782-4901-AEFF-A22027C31F6D}" presName="sibTrans" presStyleLbl="sibTrans1D1" presStyleIdx="0" presStyleCnt="6"/>
      <dgm:spPr/>
      <dgm:t>
        <a:bodyPr/>
        <a:lstStyle/>
        <a:p>
          <a:endParaRPr lang="en-US"/>
        </a:p>
      </dgm:t>
    </dgm:pt>
    <dgm:pt modelId="{A2D4C1C4-6EDD-4F7F-9A7C-1892A2ADC042}" type="pres">
      <dgm:prSet presAssocID="{0CADCC9D-40A1-4E85-ACE9-40D69F08951C}" presName="node" presStyleLbl="node1" presStyleIdx="1" presStyleCnt="6">
        <dgm:presLayoutVars>
          <dgm:bulletEnabled val="1"/>
        </dgm:presLayoutVars>
      </dgm:prSet>
      <dgm:spPr/>
      <dgm:t>
        <a:bodyPr/>
        <a:lstStyle/>
        <a:p>
          <a:endParaRPr lang="en-US"/>
        </a:p>
      </dgm:t>
    </dgm:pt>
    <dgm:pt modelId="{DC6D0FD7-5250-4ECB-8272-4D5A907F8349}" type="pres">
      <dgm:prSet presAssocID="{0CADCC9D-40A1-4E85-ACE9-40D69F08951C}" presName="spNode" presStyleCnt="0"/>
      <dgm:spPr/>
    </dgm:pt>
    <dgm:pt modelId="{3F3DB3EE-94CD-4E9E-A8CD-DF495F37F1D6}" type="pres">
      <dgm:prSet presAssocID="{43AA2CBD-2773-483B-9D0D-37EAA665E622}" presName="sibTrans" presStyleLbl="sibTrans1D1" presStyleIdx="1" presStyleCnt="6"/>
      <dgm:spPr/>
      <dgm:t>
        <a:bodyPr/>
        <a:lstStyle/>
        <a:p>
          <a:endParaRPr lang="en-US"/>
        </a:p>
      </dgm:t>
    </dgm:pt>
    <dgm:pt modelId="{587253D5-BFF8-437F-BB0C-DD8C9A8C2209}" type="pres">
      <dgm:prSet presAssocID="{8E87B4A7-F4C5-404C-A158-621666979E86}" presName="node" presStyleLbl="node1" presStyleIdx="2" presStyleCnt="6">
        <dgm:presLayoutVars>
          <dgm:bulletEnabled val="1"/>
        </dgm:presLayoutVars>
      </dgm:prSet>
      <dgm:spPr/>
      <dgm:t>
        <a:bodyPr/>
        <a:lstStyle/>
        <a:p>
          <a:endParaRPr lang="en-US"/>
        </a:p>
      </dgm:t>
    </dgm:pt>
    <dgm:pt modelId="{9F3C3AAC-0672-4E4B-8577-0B8259B64ACA}" type="pres">
      <dgm:prSet presAssocID="{8E87B4A7-F4C5-404C-A158-621666979E86}" presName="spNode" presStyleCnt="0"/>
      <dgm:spPr/>
    </dgm:pt>
    <dgm:pt modelId="{49162295-7E9D-4E2F-8399-E7713AC6648D}" type="pres">
      <dgm:prSet presAssocID="{B3B6E4B1-EEBC-4442-9172-7884E9B911C9}" presName="sibTrans" presStyleLbl="sibTrans1D1" presStyleIdx="2" presStyleCnt="6"/>
      <dgm:spPr/>
      <dgm:t>
        <a:bodyPr/>
        <a:lstStyle/>
        <a:p>
          <a:endParaRPr lang="en-US"/>
        </a:p>
      </dgm:t>
    </dgm:pt>
    <dgm:pt modelId="{34267AF6-A5BF-4F15-8A47-7B3D03F61101}" type="pres">
      <dgm:prSet presAssocID="{94C685B0-5D71-4D64-A1F9-A43F627DB67A}" presName="node" presStyleLbl="node1" presStyleIdx="3" presStyleCnt="6">
        <dgm:presLayoutVars>
          <dgm:bulletEnabled val="1"/>
        </dgm:presLayoutVars>
      </dgm:prSet>
      <dgm:spPr/>
      <dgm:t>
        <a:bodyPr/>
        <a:lstStyle/>
        <a:p>
          <a:endParaRPr lang="en-US"/>
        </a:p>
      </dgm:t>
    </dgm:pt>
    <dgm:pt modelId="{2C2238BE-0DC4-4ABB-B584-F109F18BB7A3}" type="pres">
      <dgm:prSet presAssocID="{94C685B0-5D71-4D64-A1F9-A43F627DB67A}" presName="spNode" presStyleCnt="0"/>
      <dgm:spPr/>
    </dgm:pt>
    <dgm:pt modelId="{F36989BE-8908-4A78-B174-077D0DEDC749}" type="pres">
      <dgm:prSet presAssocID="{9983483B-DB6D-4F9E-A8DE-8AE002E0053F}" presName="sibTrans" presStyleLbl="sibTrans1D1" presStyleIdx="3" presStyleCnt="6"/>
      <dgm:spPr/>
      <dgm:t>
        <a:bodyPr/>
        <a:lstStyle/>
        <a:p>
          <a:endParaRPr lang="en-US"/>
        </a:p>
      </dgm:t>
    </dgm:pt>
    <dgm:pt modelId="{46F8C198-FD63-426F-88D7-EFDF0B02C225}" type="pres">
      <dgm:prSet presAssocID="{A1DFDA41-3D7B-4827-AB76-6F8874A74A6C}" presName="node" presStyleLbl="node1" presStyleIdx="4" presStyleCnt="6">
        <dgm:presLayoutVars>
          <dgm:bulletEnabled val="1"/>
        </dgm:presLayoutVars>
      </dgm:prSet>
      <dgm:spPr/>
      <dgm:t>
        <a:bodyPr/>
        <a:lstStyle/>
        <a:p>
          <a:endParaRPr lang="en-US"/>
        </a:p>
      </dgm:t>
    </dgm:pt>
    <dgm:pt modelId="{17797AFF-8737-4115-A446-01D3CE22212B}" type="pres">
      <dgm:prSet presAssocID="{A1DFDA41-3D7B-4827-AB76-6F8874A74A6C}" presName="spNode" presStyleCnt="0"/>
      <dgm:spPr/>
    </dgm:pt>
    <dgm:pt modelId="{7F935510-5AC6-4253-930E-2FAD0D4540E8}" type="pres">
      <dgm:prSet presAssocID="{6BBCCFB1-05DE-46D6-915B-1CB6B0E9BB20}" presName="sibTrans" presStyleLbl="sibTrans1D1" presStyleIdx="4" presStyleCnt="6"/>
      <dgm:spPr/>
      <dgm:t>
        <a:bodyPr/>
        <a:lstStyle/>
        <a:p>
          <a:endParaRPr lang="en-US"/>
        </a:p>
      </dgm:t>
    </dgm:pt>
    <dgm:pt modelId="{74A0A49D-A31D-4BEC-9D87-48E0CFA4A811}" type="pres">
      <dgm:prSet presAssocID="{4162793C-B71D-489D-ABB8-C39FD036C4CD}" presName="node" presStyleLbl="node1" presStyleIdx="5" presStyleCnt="6">
        <dgm:presLayoutVars>
          <dgm:bulletEnabled val="1"/>
        </dgm:presLayoutVars>
      </dgm:prSet>
      <dgm:spPr/>
      <dgm:t>
        <a:bodyPr/>
        <a:lstStyle/>
        <a:p>
          <a:endParaRPr lang="en-US"/>
        </a:p>
      </dgm:t>
    </dgm:pt>
    <dgm:pt modelId="{B5D3689B-F935-438D-855A-27D078D83B63}" type="pres">
      <dgm:prSet presAssocID="{4162793C-B71D-489D-ABB8-C39FD036C4CD}" presName="spNode" presStyleCnt="0"/>
      <dgm:spPr/>
    </dgm:pt>
    <dgm:pt modelId="{24A9DD4E-57DE-44AD-8842-944816E81522}" type="pres">
      <dgm:prSet presAssocID="{779DCA60-0EC9-47D8-A079-F03D63DB5E6B}" presName="sibTrans" presStyleLbl="sibTrans1D1" presStyleIdx="5" presStyleCnt="6"/>
      <dgm:spPr/>
      <dgm:t>
        <a:bodyPr/>
        <a:lstStyle/>
        <a:p>
          <a:endParaRPr lang="en-US"/>
        </a:p>
      </dgm:t>
    </dgm:pt>
  </dgm:ptLst>
  <dgm:cxnLst>
    <dgm:cxn modelId="{BB4976C1-B799-4859-A3D5-8EC3CE975E5A}" type="presOf" srcId="{A1DFDA41-3D7B-4827-AB76-6F8874A74A6C}" destId="{46F8C198-FD63-426F-88D7-EFDF0B02C225}" srcOrd="0" destOrd="0" presId="urn:microsoft.com/office/officeart/2005/8/layout/cycle6"/>
    <dgm:cxn modelId="{6B1CD45F-625C-4910-945B-5ADCFDBB818D}" srcId="{D560A034-DF95-46FE-A8A7-AA1A38DDEA92}" destId="{4162793C-B71D-489D-ABB8-C39FD036C4CD}" srcOrd="5" destOrd="0" parTransId="{DBC9280F-987F-47CD-861A-15C327C4D012}" sibTransId="{779DCA60-0EC9-47D8-A079-F03D63DB5E6B}"/>
    <dgm:cxn modelId="{0688F782-8B4D-4D64-B880-39A60983093A}" type="presOf" srcId="{43AA2CBD-2773-483B-9D0D-37EAA665E622}" destId="{3F3DB3EE-94CD-4E9E-A8CD-DF495F37F1D6}" srcOrd="0" destOrd="0" presId="urn:microsoft.com/office/officeart/2005/8/layout/cycle6"/>
    <dgm:cxn modelId="{B2C3FB78-2189-4FDB-9807-2215DC00C2BD}" type="presOf" srcId="{D560A034-DF95-46FE-A8A7-AA1A38DDEA92}" destId="{B0E01C96-6D47-4440-8ADD-4244ED6BF735}" srcOrd="0" destOrd="0" presId="urn:microsoft.com/office/officeart/2005/8/layout/cycle6"/>
    <dgm:cxn modelId="{9C87AAED-0A7B-4530-AC08-6F36BC59F09D}" type="presOf" srcId="{B3B6E4B1-EEBC-4442-9172-7884E9B911C9}" destId="{49162295-7E9D-4E2F-8399-E7713AC6648D}" srcOrd="0" destOrd="0" presId="urn:microsoft.com/office/officeart/2005/8/layout/cycle6"/>
    <dgm:cxn modelId="{478265AC-A5E4-4EC8-A70D-35EF01AB952A}" srcId="{D560A034-DF95-46FE-A8A7-AA1A38DDEA92}" destId="{33A1985C-628E-4402-AD3A-FFA8FA2A31D0}" srcOrd="0" destOrd="0" parTransId="{0195A9D2-EB89-4EE1-8A5A-0A5F0A8206EB}" sibTransId="{FE9AD619-9782-4901-AEFF-A22027C31F6D}"/>
    <dgm:cxn modelId="{FB66E159-2826-4BCD-A8A6-AB37CA0B5B11}" type="presOf" srcId="{6BBCCFB1-05DE-46D6-915B-1CB6B0E9BB20}" destId="{7F935510-5AC6-4253-930E-2FAD0D4540E8}" srcOrd="0" destOrd="0" presId="urn:microsoft.com/office/officeart/2005/8/layout/cycle6"/>
    <dgm:cxn modelId="{11723F7E-FDE9-4D20-A1E3-C4C665F36045}" type="presOf" srcId="{8E87B4A7-F4C5-404C-A158-621666979E86}" destId="{587253D5-BFF8-437F-BB0C-DD8C9A8C2209}" srcOrd="0" destOrd="0" presId="urn:microsoft.com/office/officeart/2005/8/layout/cycle6"/>
    <dgm:cxn modelId="{6F8862D8-974F-4993-B106-E68BC82F5DB8}" type="presOf" srcId="{0CADCC9D-40A1-4E85-ACE9-40D69F08951C}" destId="{A2D4C1C4-6EDD-4F7F-9A7C-1892A2ADC042}" srcOrd="0" destOrd="0" presId="urn:microsoft.com/office/officeart/2005/8/layout/cycle6"/>
    <dgm:cxn modelId="{2B8F0EFF-75A5-413E-877C-A35D75AB5D9F}" type="presOf" srcId="{94C685B0-5D71-4D64-A1F9-A43F627DB67A}" destId="{34267AF6-A5BF-4F15-8A47-7B3D03F61101}" srcOrd="0" destOrd="0" presId="urn:microsoft.com/office/officeart/2005/8/layout/cycle6"/>
    <dgm:cxn modelId="{2AA852C8-0480-4951-A4A8-A165600EA999}" srcId="{D560A034-DF95-46FE-A8A7-AA1A38DDEA92}" destId="{8E87B4A7-F4C5-404C-A158-621666979E86}" srcOrd="2" destOrd="0" parTransId="{806D726A-4EA2-404D-B16A-D720B66BCAD0}" sibTransId="{B3B6E4B1-EEBC-4442-9172-7884E9B911C9}"/>
    <dgm:cxn modelId="{51889400-DA4B-4A74-80B8-093EB515566B}" type="presOf" srcId="{FE9AD619-9782-4901-AEFF-A22027C31F6D}" destId="{2FDA861D-8255-47B9-8E82-E9E290D26C06}" srcOrd="0" destOrd="0" presId="urn:microsoft.com/office/officeart/2005/8/layout/cycle6"/>
    <dgm:cxn modelId="{580B6043-A823-4D5E-9B47-B47E1F08C6CF}" srcId="{D560A034-DF95-46FE-A8A7-AA1A38DDEA92}" destId="{94C685B0-5D71-4D64-A1F9-A43F627DB67A}" srcOrd="3" destOrd="0" parTransId="{39703A6A-2910-4A0F-9199-F51CAA424186}" sibTransId="{9983483B-DB6D-4F9E-A8DE-8AE002E0053F}"/>
    <dgm:cxn modelId="{93688470-CA0F-409C-BE55-56F2247F0FE0}" srcId="{D560A034-DF95-46FE-A8A7-AA1A38DDEA92}" destId="{0CADCC9D-40A1-4E85-ACE9-40D69F08951C}" srcOrd="1" destOrd="0" parTransId="{81EA077D-12A2-4490-9C0E-88AEAC19EB94}" sibTransId="{43AA2CBD-2773-483B-9D0D-37EAA665E622}"/>
    <dgm:cxn modelId="{A0AD2508-B4E1-4072-9DB2-6680DFB22B36}" type="presOf" srcId="{33A1985C-628E-4402-AD3A-FFA8FA2A31D0}" destId="{EAB55C85-6A4E-4C0B-B9B6-0346CA6081B6}" srcOrd="0" destOrd="0" presId="urn:microsoft.com/office/officeart/2005/8/layout/cycle6"/>
    <dgm:cxn modelId="{AFA3ED8C-1F84-4DB6-B1EF-B14769537AC4}" srcId="{D560A034-DF95-46FE-A8A7-AA1A38DDEA92}" destId="{A1DFDA41-3D7B-4827-AB76-6F8874A74A6C}" srcOrd="4" destOrd="0" parTransId="{BCB6C07A-D597-4EB8-AE20-42581D20A549}" sibTransId="{6BBCCFB1-05DE-46D6-915B-1CB6B0E9BB20}"/>
    <dgm:cxn modelId="{ED6668B9-F94C-47FE-893F-34C594409A6E}" type="presOf" srcId="{9983483B-DB6D-4F9E-A8DE-8AE002E0053F}" destId="{F36989BE-8908-4A78-B174-077D0DEDC749}" srcOrd="0" destOrd="0" presId="urn:microsoft.com/office/officeart/2005/8/layout/cycle6"/>
    <dgm:cxn modelId="{0CE72030-372E-4203-9FC5-AB641DCFDBC2}" type="presOf" srcId="{4162793C-B71D-489D-ABB8-C39FD036C4CD}" destId="{74A0A49D-A31D-4BEC-9D87-48E0CFA4A811}" srcOrd="0" destOrd="0" presId="urn:microsoft.com/office/officeart/2005/8/layout/cycle6"/>
    <dgm:cxn modelId="{67EE1B8B-6E10-46D4-90C0-4E64F5ADD142}" type="presOf" srcId="{779DCA60-0EC9-47D8-A079-F03D63DB5E6B}" destId="{24A9DD4E-57DE-44AD-8842-944816E81522}" srcOrd="0" destOrd="0" presId="urn:microsoft.com/office/officeart/2005/8/layout/cycle6"/>
    <dgm:cxn modelId="{48D7B3A2-59F5-460D-90B2-5A24C81B69CB}" type="presParOf" srcId="{B0E01C96-6D47-4440-8ADD-4244ED6BF735}" destId="{EAB55C85-6A4E-4C0B-B9B6-0346CA6081B6}" srcOrd="0" destOrd="0" presId="urn:microsoft.com/office/officeart/2005/8/layout/cycle6"/>
    <dgm:cxn modelId="{1D596DD5-2BDD-4D28-AEB4-6BBACD9B0754}" type="presParOf" srcId="{B0E01C96-6D47-4440-8ADD-4244ED6BF735}" destId="{593D16F7-85DE-4594-AC56-9CA72D2CA71F}" srcOrd="1" destOrd="0" presId="urn:microsoft.com/office/officeart/2005/8/layout/cycle6"/>
    <dgm:cxn modelId="{105BC785-C5C1-4A14-B18B-15368BF6A8A9}" type="presParOf" srcId="{B0E01C96-6D47-4440-8ADD-4244ED6BF735}" destId="{2FDA861D-8255-47B9-8E82-E9E290D26C06}" srcOrd="2" destOrd="0" presId="urn:microsoft.com/office/officeart/2005/8/layout/cycle6"/>
    <dgm:cxn modelId="{11D8DDC4-29C7-4457-8924-F73507C9DB78}" type="presParOf" srcId="{B0E01C96-6D47-4440-8ADD-4244ED6BF735}" destId="{A2D4C1C4-6EDD-4F7F-9A7C-1892A2ADC042}" srcOrd="3" destOrd="0" presId="urn:microsoft.com/office/officeart/2005/8/layout/cycle6"/>
    <dgm:cxn modelId="{F3EE11C4-F8B6-4AB8-B691-2E2A56B7AE95}" type="presParOf" srcId="{B0E01C96-6D47-4440-8ADD-4244ED6BF735}" destId="{DC6D0FD7-5250-4ECB-8272-4D5A907F8349}" srcOrd="4" destOrd="0" presId="urn:microsoft.com/office/officeart/2005/8/layout/cycle6"/>
    <dgm:cxn modelId="{28F7932B-54C6-4B8C-B851-870CEFB13B1C}" type="presParOf" srcId="{B0E01C96-6D47-4440-8ADD-4244ED6BF735}" destId="{3F3DB3EE-94CD-4E9E-A8CD-DF495F37F1D6}" srcOrd="5" destOrd="0" presId="urn:microsoft.com/office/officeart/2005/8/layout/cycle6"/>
    <dgm:cxn modelId="{9109AB20-59F5-43A0-BB86-3FDBAE93E081}" type="presParOf" srcId="{B0E01C96-6D47-4440-8ADD-4244ED6BF735}" destId="{587253D5-BFF8-437F-BB0C-DD8C9A8C2209}" srcOrd="6" destOrd="0" presId="urn:microsoft.com/office/officeart/2005/8/layout/cycle6"/>
    <dgm:cxn modelId="{159EA99B-4A94-4001-BCF4-3B064443C55D}" type="presParOf" srcId="{B0E01C96-6D47-4440-8ADD-4244ED6BF735}" destId="{9F3C3AAC-0672-4E4B-8577-0B8259B64ACA}" srcOrd="7" destOrd="0" presId="urn:microsoft.com/office/officeart/2005/8/layout/cycle6"/>
    <dgm:cxn modelId="{040C06DD-9864-41DC-AA42-856BB8243C3C}" type="presParOf" srcId="{B0E01C96-6D47-4440-8ADD-4244ED6BF735}" destId="{49162295-7E9D-4E2F-8399-E7713AC6648D}" srcOrd="8" destOrd="0" presId="urn:microsoft.com/office/officeart/2005/8/layout/cycle6"/>
    <dgm:cxn modelId="{AE75D5A9-6FF0-4097-B5C2-E6E4662DCD4B}" type="presParOf" srcId="{B0E01C96-6D47-4440-8ADD-4244ED6BF735}" destId="{34267AF6-A5BF-4F15-8A47-7B3D03F61101}" srcOrd="9" destOrd="0" presId="urn:microsoft.com/office/officeart/2005/8/layout/cycle6"/>
    <dgm:cxn modelId="{1E57C44A-4088-4FC1-AC18-7E62C207DFF1}" type="presParOf" srcId="{B0E01C96-6D47-4440-8ADD-4244ED6BF735}" destId="{2C2238BE-0DC4-4ABB-B584-F109F18BB7A3}" srcOrd="10" destOrd="0" presId="urn:microsoft.com/office/officeart/2005/8/layout/cycle6"/>
    <dgm:cxn modelId="{0A234218-B149-46FF-8789-85F3D5DBB8DB}" type="presParOf" srcId="{B0E01C96-6D47-4440-8ADD-4244ED6BF735}" destId="{F36989BE-8908-4A78-B174-077D0DEDC749}" srcOrd="11" destOrd="0" presId="urn:microsoft.com/office/officeart/2005/8/layout/cycle6"/>
    <dgm:cxn modelId="{A71A3178-D248-4823-A65D-C9ED8DBFCC7C}" type="presParOf" srcId="{B0E01C96-6D47-4440-8ADD-4244ED6BF735}" destId="{46F8C198-FD63-426F-88D7-EFDF0B02C225}" srcOrd="12" destOrd="0" presId="urn:microsoft.com/office/officeart/2005/8/layout/cycle6"/>
    <dgm:cxn modelId="{4BF696B5-5788-40E1-8051-8FEA13CC6EC9}" type="presParOf" srcId="{B0E01C96-6D47-4440-8ADD-4244ED6BF735}" destId="{17797AFF-8737-4115-A446-01D3CE22212B}" srcOrd="13" destOrd="0" presId="urn:microsoft.com/office/officeart/2005/8/layout/cycle6"/>
    <dgm:cxn modelId="{E2702423-E0F8-4FB9-B723-83F7EE7F24B5}" type="presParOf" srcId="{B0E01C96-6D47-4440-8ADD-4244ED6BF735}" destId="{7F935510-5AC6-4253-930E-2FAD0D4540E8}" srcOrd="14" destOrd="0" presId="urn:microsoft.com/office/officeart/2005/8/layout/cycle6"/>
    <dgm:cxn modelId="{24D88323-3248-4D27-B4FC-E778C783480E}" type="presParOf" srcId="{B0E01C96-6D47-4440-8ADD-4244ED6BF735}" destId="{74A0A49D-A31D-4BEC-9D87-48E0CFA4A811}" srcOrd="15" destOrd="0" presId="urn:microsoft.com/office/officeart/2005/8/layout/cycle6"/>
    <dgm:cxn modelId="{B1A4A37A-6E67-4845-8AA1-A6DA21200A02}" type="presParOf" srcId="{B0E01C96-6D47-4440-8ADD-4244ED6BF735}" destId="{B5D3689B-F935-438D-855A-27D078D83B63}" srcOrd="16" destOrd="0" presId="urn:microsoft.com/office/officeart/2005/8/layout/cycle6"/>
    <dgm:cxn modelId="{265509A7-9BC6-4AB8-B65B-4D9DAA107B9E}" type="presParOf" srcId="{B0E01C96-6D47-4440-8ADD-4244ED6BF735}" destId="{24A9DD4E-57DE-44AD-8842-944816E81522}"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1E3A0A-5C86-4AFE-B7D1-7C8EA6513BCF}" type="doc">
      <dgm:prSet loTypeId="urn:microsoft.com/office/officeart/2005/8/layout/cycle2" loCatId="cycle" qsTypeId="urn:microsoft.com/office/officeart/2005/8/quickstyle/simple2" qsCatId="simple" csTypeId="urn:microsoft.com/office/officeart/2005/8/colors/accent1_2" csCatId="accent1" phldr="1"/>
      <dgm:spPr/>
      <dgm:t>
        <a:bodyPr/>
        <a:lstStyle/>
        <a:p>
          <a:endParaRPr lang="en-US"/>
        </a:p>
      </dgm:t>
    </dgm:pt>
    <dgm:pt modelId="{F28E121C-7F57-49A2-9EBF-4F1B1666A357}">
      <dgm:prSet phldrT="[Text]" custT="1"/>
      <dgm:spPr/>
      <dgm:t>
        <a:bodyPr/>
        <a:lstStyle/>
        <a:p>
          <a:r>
            <a:rPr lang="en-US" sz="1500" b="1" dirty="0" smtClean="0"/>
            <a:t>Collaboration</a:t>
          </a:r>
          <a:endParaRPr lang="en-US" sz="1500" b="1" dirty="0"/>
        </a:p>
      </dgm:t>
    </dgm:pt>
    <dgm:pt modelId="{C1C63895-A5AC-453E-980E-BDD21DC97C4D}" type="parTrans" cxnId="{68317B19-06F8-4A50-892C-EF6F199A99DA}">
      <dgm:prSet/>
      <dgm:spPr/>
      <dgm:t>
        <a:bodyPr/>
        <a:lstStyle/>
        <a:p>
          <a:endParaRPr lang="en-US"/>
        </a:p>
      </dgm:t>
    </dgm:pt>
    <dgm:pt modelId="{ABC0CD65-0D14-4401-93B7-9968D68E3FBE}" type="sibTrans" cxnId="{68317B19-06F8-4A50-892C-EF6F199A99DA}">
      <dgm:prSet/>
      <dgm:spPr/>
      <dgm:t>
        <a:bodyPr/>
        <a:lstStyle/>
        <a:p>
          <a:endParaRPr lang="en-US"/>
        </a:p>
      </dgm:t>
    </dgm:pt>
    <dgm:pt modelId="{AAA59041-C675-4D7D-A253-BA04507084DF}">
      <dgm:prSet phldrT="[Text]" custT="1"/>
      <dgm:spPr/>
      <dgm:t>
        <a:bodyPr/>
        <a:lstStyle/>
        <a:p>
          <a:r>
            <a:rPr lang="en-US" sz="1500" b="1" dirty="0" smtClean="0"/>
            <a:t>Evocation</a:t>
          </a:r>
          <a:endParaRPr lang="en-US" sz="1500" b="1" dirty="0"/>
        </a:p>
      </dgm:t>
    </dgm:pt>
    <dgm:pt modelId="{BC771B6F-D599-4F8C-BFB7-A4E40D5090F9}" type="parTrans" cxnId="{E9BB39DA-A246-42CD-9292-0AC0A4B3F416}">
      <dgm:prSet/>
      <dgm:spPr/>
      <dgm:t>
        <a:bodyPr/>
        <a:lstStyle/>
        <a:p>
          <a:endParaRPr lang="en-US"/>
        </a:p>
      </dgm:t>
    </dgm:pt>
    <dgm:pt modelId="{9C32B51A-6CA5-4296-A53E-B26B354A8E86}" type="sibTrans" cxnId="{E9BB39DA-A246-42CD-9292-0AC0A4B3F416}">
      <dgm:prSet/>
      <dgm:spPr/>
      <dgm:t>
        <a:bodyPr/>
        <a:lstStyle/>
        <a:p>
          <a:endParaRPr lang="en-US"/>
        </a:p>
      </dgm:t>
    </dgm:pt>
    <dgm:pt modelId="{38D5F4F0-B69E-40D5-B6C0-7E8F86E189CD}">
      <dgm:prSet phldrT="[Text]" custT="1"/>
      <dgm:spPr/>
      <dgm:t>
        <a:bodyPr/>
        <a:lstStyle/>
        <a:p>
          <a:r>
            <a:rPr lang="en-US" sz="1500" b="1" dirty="0" smtClean="0"/>
            <a:t>Autonomy</a:t>
          </a:r>
          <a:endParaRPr lang="en-US" sz="1500" b="1" dirty="0"/>
        </a:p>
      </dgm:t>
    </dgm:pt>
    <dgm:pt modelId="{38908F8C-DE56-40F5-BE72-9B8326E66F9F}" type="parTrans" cxnId="{6AE343D4-1C7D-4272-A3F1-BB4EB9BDE762}">
      <dgm:prSet/>
      <dgm:spPr/>
      <dgm:t>
        <a:bodyPr/>
        <a:lstStyle/>
        <a:p>
          <a:endParaRPr lang="en-US"/>
        </a:p>
      </dgm:t>
    </dgm:pt>
    <dgm:pt modelId="{431CFC03-F66C-46C9-8C25-844AA44BF9AF}" type="sibTrans" cxnId="{6AE343D4-1C7D-4272-A3F1-BB4EB9BDE762}">
      <dgm:prSet/>
      <dgm:spPr/>
      <dgm:t>
        <a:bodyPr/>
        <a:lstStyle/>
        <a:p>
          <a:endParaRPr lang="en-US"/>
        </a:p>
      </dgm:t>
    </dgm:pt>
    <dgm:pt modelId="{76E778BF-0ABF-472F-8D81-CBABA06AC5D6}" type="pres">
      <dgm:prSet presAssocID="{2B1E3A0A-5C86-4AFE-B7D1-7C8EA6513BCF}" presName="cycle" presStyleCnt="0">
        <dgm:presLayoutVars>
          <dgm:dir/>
          <dgm:resizeHandles val="exact"/>
        </dgm:presLayoutVars>
      </dgm:prSet>
      <dgm:spPr/>
      <dgm:t>
        <a:bodyPr/>
        <a:lstStyle/>
        <a:p>
          <a:endParaRPr lang="en-US"/>
        </a:p>
      </dgm:t>
    </dgm:pt>
    <dgm:pt modelId="{6ED29CE0-6625-4C3F-96B8-8BE0BD026E5F}" type="pres">
      <dgm:prSet presAssocID="{F28E121C-7F57-49A2-9EBF-4F1B1666A357}" presName="node" presStyleLbl="node1" presStyleIdx="0" presStyleCnt="3" custScaleX="110494" custScaleY="111737">
        <dgm:presLayoutVars>
          <dgm:bulletEnabled val="1"/>
        </dgm:presLayoutVars>
      </dgm:prSet>
      <dgm:spPr/>
      <dgm:t>
        <a:bodyPr/>
        <a:lstStyle/>
        <a:p>
          <a:endParaRPr lang="en-US"/>
        </a:p>
      </dgm:t>
    </dgm:pt>
    <dgm:pt modelId="{672F948C-0EB9-420B-A166-9FE316511CD2}" type="pres">
      <dgm:prSet presAssocID="{ABC0CD65-0D14-4401-93B7-9968D68E3FBE}" presName="sibTrans" presStyleLbl="sibTrans2D1" presStyleIdx="0" presStyleCnt="3"/>
      <dgm:spPr/>
      <dgm:t>
        <a:bodyPr/>
        <a:lstStyle/>
        <a:p>
          <a:endParaRPr lang="en-US"/>
        </a:p>
      </dgm:t>
    </dgm:pt>
    <dgm:pt modelId="{AA9EC37D-C589-42EE-A162-4D8BE758DE2D}" type="pres">
      <dgm:prSet presAssocID="{ABC0CD65-0D14-4401-93B7-9968D68E3FBE}" presName="connectorText" presStyleLbl="sibTrans2D1" presStyleIdx="0" presStyleCnt="3"/>
      <dgm:spPr/>
      <dgm:t>
        <a:bodyPr/>
        <a:lstStyle/>
        <a:p>
          <a:endParaRPr lang="en-US"/>
        </a:p>
      </dgm:t>
    </dgm:pt>
    <dgm:pt modelId="{12AB9D92-954A-4E1F-9ABE-D58641783506}" type="pres">
      <dgm:prSet presAssocID="{AAA59041-C675-4D7D-A253-BA04507084DF}" presName="node" presStyleLbl="node1" presStyleIdx="1" presStyleCnt="3" custScaleX="107531" custScaleY="103382">
        <dgm:presLayoutVars>
          <dgm:bulletEnabled val="1"/>
        </dgm:presLayoutVars>
      </dgm:prSet>
      <dgm:spPr/>
      <dgm:t>
        <a:bodyPr/>
        <a:lstStyle/>
        <a:p>
          <a:endParaRPr lang="en-US"/>
        </a:p>
      </dgm:t>
    </dgm:pt>
    <dgm:pt modelId="{D0FCDE1A-9658-4CDF-8622-A53B3EB7D037}" type="pres">
      <dgm:prSet presAssocID="{9C32B51A-6CA5-4296-A53E-B26B354A8E86}" presName="sibTrans" presStyleLbl="sibTrans2D1" presStyleIdx="1" presStyleCnt="3"/>
      <dgm:spPr/>
      <dgm:t>
        <a:bodyPr/>
        <a:lstStyle/>
        <a:p>
          <a:endParaRPr lang="en-US"/>
        </a:p>
      </dgm:t>
    </dgm:pt>
    <dgm:pt modelId="{E439E0E4-AABF-4191-87A2-FD93720DC0DF}" type="pres">
      <dgm:prSet presAssocID="{9C32B51A-6CA5-4296-A53E-B26B354A8E86}" presName="connectorText" presStyleLbl="sibTrans2D1" presStyleIdx="1" presStyleCnt="3"/>
      <dgm:spPr/>
      <dgm:t>
        <a:bodyPr/>
        <a:lstStyle/>
        <a:p>
          <a:endParaRPr lang="en-US"/>
        </a:p>
      </dgm:t>
    </dgm:pt>
    <dgm:pt modelId="{754D3F2B-915F-4E02-B9F4-9C51F8A865ED}" type="pres">
      <dgm:prSet presAssocID="{38D5F4F0-B69E-40D5-B6C0-7E8F86E189CD}" presName="node" presStyleLbl="node1" presStyleIdx="2" presStyleCnt="3" custScaleX="108014" custScaleY="105073">
        <dgm:presLayoutVars>
          <dgm:bulletEnabled val="1"/>
        </dgm:presLayoutVars>
      </dgm:prSet>
      <dgm:spPr/>
      <dgm:t>
        <a:bodyPr/>
        <a:lstStyle/>
        <a:p>
          <a:endParaRPr lang="en-US"/>
        </a:p>
      </dgm:t>
    </dgm:pt>
    <dgm:pt modelId="{61A4869E-8073-4BE3-85E4-9086F3DE7D21}" type="pres">
      <dgm:prSet presAssocID="{431CFC03-F66C-46C9-8C25-844AA44BF9AF}" presName="sibTrans" presStyleLbl="sibTrans2D1" presStyleIdx="2" presStyleCnt="3"/>
      <dgm:spPr/>
      <dgm:t>
        <a:bodyPr/>
        <a:lstStyle/>
        <a:p>
          <a:endParaRPr lang="en-US"/>
        </a:p>
      </dgm:t>
    </dgm:pt>
    <dgm:pt modelId="{967E46E1-1DB7-40BF-85E6-6849824DF881}" type="pres">
      <dgm:prSet presAssocID="{431CFC03-F66C-46C9-8C25-844AA44BF9AF}" presName="connectorText" presStyleLbl="sibTrans2D1" presStyleIdx="2" presStyleCnt="3"/>
      <dgm:spPr/>
      <dgm:t>
        <a:bodyPr/>
        <a:lstStyle/>
        <a:p>
          <a:endParaRPr lang="en-US"/>
        </a:p>
      </dgm:t>
    </dgm:pt>
  </dgm:ptLst>
  <dgm:cxnLst>
    <dgm:cxn modelId="{68317B19-06F8-4A50-892C-EF6F199A99DA}" srcId="{2B1E3A0A-5C86-4AFE-B7D1-7C8EA6513BCF}" destId="{F28E121C-7F57-49A2-9EBF-4F1B1666A357}" srcOrd="0" destOrd="0" parTransId="{C1C63895-A5AC-453E-980E-BDD21DC97C4D}" sibTransId="{ABC0CD65-0D14-4401-93B7-9968D68E3FBE}"/>
    <dgm:cxn modelId="{6AE343D4-1C7D-4272-A3F1-BB4EB9BDE762}" srcId="{2B1E3A0A-5C86-4AFE-B7D1-7C8EA6513BCF}" destId="{38D5F4F0-B69E-40D5-B6C0-7E8F86E189CD}" srcOrd="2" destOrd="0" parTransId="{38908F8C-DE56-40F5-BE72-9B8326E66F9F}" sibTransId="{431CFC03-F66C-46C9-8C25-844AA44BF9AF}"/>
    <dgm:cxn modelId="{1BA0690B-58DE-40A4-BD4A-9C0E482B5880}" type="presOf" srcId="{AAA59041-C675-4D7D-A253-BA04507084DF}" destId="{12AB9D92-954A-4E1F-9ABE-D58641783506}" srcOrd="0" destOrd="0" presId="urn:microsoft.com/office/officeart/2005/8/layout/cycle2"/>
    <dgm:cxn modelId="{C183E546-7245-463D-8861-E3346767072B}" type="presOf" srcId="{9C32B51A-6CA5-4296-A53E-B26B354A8E86}" destId="{E439E0E4-AABF-4191-87A2-FD93720DC0DF}" srcOrd="1" destOrd="0" presId="urn:microsoft.com/office/officeart/2005/8/layout/cycle2"/>
    <dgm:cxn modelId="{8C93997A-0471-4AC8-BF9A-E0F4060F5ABE}" type="presOf" srcId="{38D5F4F0-B69E-40D5-B6C0-7E8F86E189CD}" destId="{754D3F2B-915F-4E02-B9F4-9C51F8A865ED}" srcOrd="0" destOrd="0" presId="urn:microsoft.com/office/officeart/2005/8/layout/cycle2"/>
    <dgm:cxn modelId="{08550BEC-5503-4F54-A822-80D184BF65B0}" type="presOf" srcId="{ABC0CD65-0D14-4401-93B7-9968D68E3FBE}" destId="{AA9EC37D-C589-42EE-A162-4D8BE758DE2D}" srcOrd="1" destOrd="0" presId="urn:microsoft.com/office/officeart/2005/8/layout/cycle2"/>
    <dgm:cxn modelId="{AD844F2A-1DF1-4EF4-9AE0-E09B4CAA7954}" type="presOf" srcId="{ABC0CD65-0D14-4401-93B7-9968D68E3FBE}" destId="{672F948C-0EB9-420B-A166-9FE316511CD2}" srcOrd="0" destOrd="0" presId="urn:microsoft.com/office/officeart/2005/8/layout/cycle2"/>
    <dgm:cxn modelId="{F163FB20-F061-4B4B-AB8B-DC313F6B0597}" type="presOf" srcId="{431CFC03-F66C-46C9-8C25-844AA44BF9AF}" destId="{967E46E1-1DB7-40BF-85E6-6849824DF881}" srcOrd="1" destOrd="0" presId="urn:microsoft.com/office/officeart/2005/8/layout/cycle2"/>
    <dgm:cxn modelId="{E9BB39DA-A246-42CD-9292-0AC0A4B3F416}" srcId="{2B1E3A0A-5C86-4AFE-B7D1-7C8EA6513BCF}" destId="{AAA59041-C675-4D7D-A253-BA04507084DF}" srcOrd="1" destOrd="0" parTransId="{BC771B6F-D599-4F8C-BFB7-A4E40D5090F9}" sibTransId="{9C32B51A-6CA5-4296-A53E-B26B354A8E86}"/>
    <dgm:cxn modelId="{B9D4EBB7-0558-4D9A-9E19-2FFB0184EDA3}" type="presOf" srcId="{F28E121C-7F57-49A2-9EBF-4F1B1666A357}" destId="{6ED29CE0-6625-4C3F-96B8-8BE0BD026E5F}" srcOrd="0" destOrd="0" presId="urn:microsoft.com/office/officeart/2005/8/layout/cycle2"/>
    <dgm:cxn modelId="{918A9982-C974-4A03-B0F8-4BC97F065108}" type="presOf" srcId="{9C32B51A-6CA5-4296-A53E-B26B354A8E86}" destId="{D0FCDE1A-9658-4CDF-8622-A53B3EB7D037}" srcOrd="0" destOrd="0" presId="urn:microsoft.com/office/officeart/2005/8/layout/cycle2"/>
    <dgm:cxn modelId="{233DCF8E-F0C8-4C13-BD82-131565B07C43}" type="presOf" srcId="{431CFC03-F66C-46C9-8C25-844AA44BF9AF}" destId="{61A4869E-8073-4BE3-85E4-9086F3DE7D21}" srcOrd="0" destOrd="0" presId="urn:microsoft.com/office/officeart/2005/8/layout/cycle2"/>
    <dgm:cxn modelId="{36AC0763-8E3C-4D8B-9AAB-A3BB9227CC59}" type="presOf" srcId="{2B1E3A0A-5C86-4AFE-B7D1-7C8EA6513BCF}" destId="{76E778BF-0ABF-472F-8D81-CBABA06AC5D6}" srcOrd="0" destOrd="0" presId="urn:microsoft.com/office/officeart/2005/8/layout/cycle2"/>
    <dgm:cxn modelId="{6D1BBCC5-8F7D-407A-801F-B7CC81D6E7CB}" type="presParOf" srcId="{76E778BF-0ABF-472F-8D81-CBABA06AC5D6}" destId="{6ED29CE0-6625-4C3F-96B8-8BE0BD026E5F}" srcOrd="0" destOrd="0" presId="urn:microsoft.com/office/officeart/2005/8/layout/cycle2"/>
    <dgm:cxn modelId="{8A866B97-F023-40C5-98C2-F51647EF26A9}" type="presParOf" srcId="{76E778BF-0ABF-472F-8D81-CBABA06AC5D6}" destId="{672F948C-0EB9-420B-A166-9FE316511CD2}" srcOrd="1" destOrd="0" presId="urn:microsoft.com/office/officeart/2005/8/layout/cycle2"/>
    <dgm:cxn modelId="{A9B527AC-A602-4F6B-99FE-DE6418D792FC}" type="presParOf" srcId="{672F948C-0EB9-420B-A166-9FE316511CD2}" destId="{AA9EC37D-C589-42EE-A162-4D8BE758DE2D}" srcOrd="0" destOrd="0" presId="urn:microsoft.com/office/officeart/2005/8/layout/cycle2"/>
    <dgm:cxn modelId="{82BBC6E4-F6CA-4B73-80BB-CB4D47AA1ECF}" type="presParOf" srcId="{76E778BF-0ABF-472F-8D81-CBABA06AC5D6}" destId="{12AB9D92-954A-4E1F-9ABE-D58641783506}" srcOrd="2" destOrd="0" presId="urn:microsoft.com/office/officeart/2005/8/layout/cycle2"/>
    <dgm:cxn modelId="{C78DC0E8-CD1C-4FC6-9E1D-5DCDD0E4D9CF}" type="presParOf" srcId="{76E778BF-0ABF-472F-8D81-CBABA06AC5D6}" destId="{D0FCDE1A-9658-4CDF-8622-A53B3EB7D037}" srcOrd="3" destOrd="0" presId="urn:microsoft.com/office/officeart/2005/8/layout/cycle2"/>
    <dgm:cxn modelId="{B9E47D2C-449A-4F50-A36C-FED5252A9320}" type="presParOf" srcId="{D0FCDE1A-9658-4CDF-8622-A53B3EB7D037}" destId="{E439E0E4-AABF-4191-87A2-FD93720DC0DF}" srcOrd="0" destOrd="0" presId="urn:microsoft.com/office/officeart/2005/8/layout/cycle2"/>
    <dgm:cxn modelId="{967E1E51-4923-4F8A-A0DF-156420B426A8}" type="presParOf" srcId="{76E778BF-0ABF-472F-8D81-CBABA06AC5D6}" destId="{754D3F2B-915F-4E02-B9F4-9C51F8A865ED}" srcOrd="4" destOrd="0" presId="urn:microsoft.com/office/officeart/2005/8/layout/cycle2"/>
    <dgm:cxn modelId="{89FEA384-54A1-4306-A035-4E552B405C3D}" type="presParOf" srcId="{76E778BF-0ABF-472F-8D81-CBABA06AC5D6}" destId="{61A4869E-8073-4BE3-85E4-9086F3DE7D21}" srcOrd="5" destOrd="0" presId="urn:microsoft.com/office/officeart/2005/8/layout/cycle2"/>
    <dgm:cxn modelId="{F602B31F-0565-440F-BA95-2E85B63BF8DC}" type="presParOf" srcId="{61A4869E-8073-4BE3-85E4-9086F3DE7D21}" destId="{967E46E1-1DB7-40BF-85E6-6849824DF88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B55C85-6A4E-4C0B-B9B6-0346CA6081B6}">
      <dsp:nvSpPr>
        <dsp:cNvPr id="0" name=""/>
        <dsp:cNvSpPr/>
      </dsp:nvSpPr>
      <dsp:spPr>
        <a:xfrm>
          <a:off x="3581362" y="2045"/>
          <a:ext cx="1600274" cy="1040178"/>
        </a:xfrm>
        <a:prstGeom prst="roundRect">
          <a:avLst/>
        </a:prstGeom>
        <a:blipFill rotWithShape="0">
          <a:blip xmlns:r="http://schemas.openxmlformats.org/officeDocument/2006/relationships" r:embed="rId1">
            <a:duotone>
              <a:schemeClr val="accent6">
                <a:alpha val="90000"/>
                <a:hueOff val="0"/>
                <a:satOff val="0"/>
                <a:lumOff val="0"/>
                <a:alphaOff val="0"/>
                <a:shade val="40000"/>
              </a:schemeClr>
              <a:schemeClr val="accent6">
                <a:alpha val="9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Nurse Practitioner/ MD/Resident Physician </a:t>
          </a:r>
          <a:endParaRPr lang="en-US" sz="1600" b="1" kern="1200" dirty="0"/>
        </a:p>
      </dsp:txBody>
      <dsp:txXfrm>
        <a:off x="3632139" y="52822"/>
        <a:ext cx="1498720" cy="938624"/>
      </dsp:txXfrm>
    </dsp:sp>
    <dsp:sp modelId="{2FDA861D-8255-47B9-8E82-E9E290D26C06}">
      <dsp:nvSpPr>
        <dsp:cNvPr id="0" name=""/>
        <dsp:cNvSpPr/>
      </dsp:nvSpPr>
      <dsp:spPr>
        <a:xfrm>
          <a:off x="1931834" y="522134"/>
          <a:ext cx="4899330" cy="4899330"/>
        </a:xfrm>
        <a:custGeom>
          <a:avLst/>
          <a:gdLst/>
          <a:ahLst/>
          <a:cxnLst/>
          <a:rect l="0" t="0" r="0" b="0"/>
          <a:pathLst>
            <a:path>
              <a:moveTo>
                <a:pt x="3260019" y="137915"/>
              </a:moveTo>
              <a:arcTo wR="2449665" hR="2449665" stAng="17359047" swAng="1500379"/>
            </a:path>
          </a:pathLst>
        </a:custGeom>
        <a:noFill/>
        <a:ln w="12700" cap="flat" cmpd="sng" algn="ctr">
          <a:solidFill>
            <a:schemeClr val="accent6">
              <a:shade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2D4C1C4-6EDD-4F7F-9A7C-1892A2ADC042}">
      <dsp:nvSpPr>
        <dsp:cNvPr id="0" name=""/>
        <dsp:cNvSpPr/>
      </dsp:nvSpPr>
      <dsp:spPr>
        <a:xfrm>
          <a:off x="5702835" y="1226878"/>
          <a:ext cx="1600274" cy="1040178"/>
        </a:xfrm>
        <a:prstGeom prst="roundRect">
          <a:avLst/>
        </a:prstGeom>
        <a:blipFill rotWithShape="0">
          <a:blip xmlns:r="http://schemas.openxmlformats.org/officeDocument/2006/relationships" r:embed="rId1">
            <a:duotone>
              <a:schemeClr val="accent6">
                <a:alpha val="90000"/>
                <a:hueOff val="0"/>
                <a:satOff val="0"/>
                <a:lumOff val="0"/>
                <a:alphaOff val="-8000"/>
                <a:shade val="40000"/>
              </a:schemeClr>
              <a:schemeClr val="accent6">
                <a:alpha val="90000"/>
                <a:hueOff val="0"/>
                <a:satOff val="0"/>
                <a:lumOff val="0"/>
                <a:alphaOff val="-800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RN </a:t>
          </a:r>
          <a:r>
            <a:rPr lang="en-US" sz="1800" b="1" kern="1200" smtClean="0"/>
            <a:t>Care Coordinator/CDE</a:t>
          </a:r>
          <a:endParaRPr lang="en-US" sz="1800" b="1" kern="1200" dirty="0"/>
        </a:p>
      </dsp:txBody>
      <dsp:txXfrm>
        <a:off x="5753612" y="1277655"/>
        <a:ext cx="1498720" cy="938624"/>
      </dsp:txXfrm>
    </dsp:sp>
    <dsp:sp modelId="{3F3DB3EE-94CD-4E9E-A8CD-DF495F37F1D6}">
      <dsp:nvSpPr>
        <dsp:cNvPr id="0" name=""/>
        <dsp:cNvSpPr/>
      </dsp:nvSpPr>
      <dsp:spPr>
        <a:xfrm>
          <a:off x="1931834" y="522134"/>
          <a:ext cx="4899330" cy="4899330"/>
        </a:xfrm>
        <a:custGeom>
          <a:avLst/>
          <a:gdLst/>
          <a:ahLst/>
          <a:cxnLst/>
          <a:rect l="0" t="0" r="0" b="0"/>
          <a:pathLst>
            <a:path>
              <a:moveTo>
                <a:pt x="4799783" y="1758432"/>
              </a:moveTo>
              <a:arcTo wR="2449665" hR="2449665" stAng="20616599" swAng="1966803"/>
            </a:path>
          </a:pathLst>
        </a:custGeom>
        <a:noFill/>
        <a:ln w="12700" cap="flat" cmpd="sng" algn="ctr">
          <a:solidFill>
            <a:schemeClr val="accent6">
              <a:shade val="90000"/>
              <a:hueOff val="34887"/>
              <a:satOff val="-443"/>
              <a:lumOff val="4896"/>
              <a:alphaOff val="0"/>
            </a:schemeClr>
          </a:solidFill>
          <a:prstDash val="solid"/>
        </a:ln>
        <a:effectLst/>
      </dsp:spPr>
      <dsp:style>
        <a:lnRef idx="1">
          <a:scrgbClr r="0" g="0" b="0"/>
        </a:lnRef>
        <a:fillRef idx="0">
          <a:scrgbClr r="0" g="0" b="0"/>
        </a:fillRef>
        <a:effectRef idx="0">
          <a:scrgbClr r="0" g="0" b="0"/>
        </a:effectRef>
        <a:fontRef idx="minor"/>
      </dsp:style>
    </dsp:sp>
    <dsp:sp modelId="{587253D5-BFF8-437F-BB0C-DD8C9A8C2209}">
      <dsp:nvSpPr>
        <dsp:cNvPr id="0" name=""/>
        <dsp:cNvSpPr/>
      </dsp:nvSpPr>
      <dsp:spPr>
        <a:xfrm>
          <a:off x="5702835" y="3676543"/>
          <a:ext cx="1600274" cy="1040178"/>
        </a:xfrm>
        <a:prstGeom prst="roundRect">
          <a:avLst/>
        </a:prstGeom>
        <a:blipFill rotWithShape="0">
          <a:blip xmlns:r="http://schemas.openxmlformats.org/officeDocument/2006/relationships" r:embed="rId1">
            <a:duotone>
              <a:schemeClr val="accent6">
                <a:alpha val="90000"/>
                <a:hueOff val="0"/>
                <a:satOff val="0"/>
                <a:lumOff val="0"/>
                <a:alphaOff val="-16000"/>
                <a:shade val="40000"/>
              </a:schemeClr>
              <a:schemeClr val="accent6">
                <a:alpha val="90000"/>
                <a:hueOff val="0"/>
                <a:satOff val="0"/>
                <a:lumOff val="0"/>
                <a:alphaOff val="-1600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Clinical Pharmacy Resident </a:t>
          </a:r>
          <a:endParaRPr lang="en-US" sz="1800" b="1" kern="1200" dirty="0"/>
        </a:p>
      </dsp:txBody>
      <dsp:txXfrm>
        <a:off x="5753612" y="3727320"/>
        <a:ext cx="1498720" cy="938624"/>
      </dsp:txXfrm>
    </dsp:sp>
    <dsp:sp modelId="{49162295-7E9D-4E2F-8399-E7713AC6648D}">
      <dsp:nvSpPr>
        <dsp:cNvPr id="0" name=""/>
        <dsp:cNvSpPr/>
      </dsp:nvSpPr>
      <dsp:spPr>
        <a:xfrm>
          <a:off x="1931834" y="522134"/>
          <a:ext cx="4899330" cy="4899330"/>
        </a:xfrm>
        <a:custGeom>
          <a:avLst/>
          <a:gdLst/>
          <a:ahLst/>
          <a:cxnLst/>
          <a:rect l="0" t="0" r="0" b="0"/>
          <a:pathLst>
            <a:path>
              <a:moveTo>
                <a:pt x="4161276" y="4202162"/>
              </a:moveTo>
              <a:arcTo wR="2449665" hR="2449665" stAng="2740573" swAng="1500379"/>
            </a:path>
          </a:pathLst>
        </a:custGeom>
        <a:noFill/>
        <a:ln w="12700" cap="flat" cmpd="sng" algn="ctr">
          <a:solidFill>
            <a:schemeClr val="accent6">
              <a:shade val="90000"/>
              <a:hueOff val="69775"/>
              <a:satOff val="-885"/>
              <a:lumOff val="9793"/>
              <a:alphaOff val="0"/>
            </a:schemeClr>
          </a:solidFill>
          <a:prstDash val="solid"/>
        </a:ln>
        <a:effectLst/>
      </dsp:spPr>
      <dsp:style>
        <a:lnRef idx="1">
          <a:scrgbClr r="0" g="0" b="0"/>
        </a:lnRef>
        <a:fillRef idx="0">
          <a:scrgbClr r="0" g="0" b="0"/>
        </a:fillRef>
        <a:effectRef idx="0">
          <a:scrgbClr r="0" g="0" b="0"/>
        </a:effectRef>
        <a:fontRef idx="minor"/>
      </dsp:style>
    </dsp:sp>
    <dsp:sp modelId="{34267AF6-A5BF-4F15-8A47-7B3D03F61101}">
      <dsp:nvSpPr>
        <dsp:cNvPr id="0" name=""/>
        <dsp:cNvSpPr/>
      </dsp:nvSpPr>
      <dsp:spPr>
        <a:xfrm>
          <a:off x="3581362" y="4901376"/>
          <a:ext cx="1600274" cy="1040178"/>
        </a:xfrm>
        <a:prstGeom prst="roundRect">
          <a:avLst/>
        </a:prstGeom>
        <a:blipFill rotWithShape="0">
          <a:blip xmlns:r="http://schemas.openxmlformats.org/officeDocument/2006/relationships" r:embed="rId1">
            <a:duotone>
              <a:schemeClr val="accent6">
                <a:alpha val="90000"/>
                <a:hueOff val="0"/>
                <a:satOff val="0"/>
                <a:lumOff val="0"/>
                <a:alphaOff val="-24000"/>
                <a:shade val="40000"/>
              </a:schemeClr>
              <a:schemeClr val="accent6">
                <a:alpha val="90000"/>
                <a:hueOff val="0"/>
                <a:satOff val="0"/>
                <a:lumOff val="0"/>
                <a:alphaOff val="-2400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Dietician </a:t>
          </a:r>
          <a:endParaRPr lang="en-US" sz="1500" b="1" kern="1200" dirty="0"/>
        </a:p>
      </dsp:txBody>
      <dsp:txXfrm>
        <a:off x="3632139" y="4952153"/>
        <a:ext cx="1498720" cy="938624"/>
      </dsp:txXfrm>
    </dsp:sp>
    <dsp:sp modelId="{F36989BE-8908-4A78-B174-077D0DEDC749}">
      <dsp:nvSpPr>
        <dsp:cNvPr id="0" name=""/>
        <dsp:cNvSpPr/>
      </dsp:nvSpPr>
      <dsp:spPr>
        <a:xfrm>
          <a:off x="1931834" y="522134"/>
          <a:ext cx="4899330" cy="4899330"/>
        </a:xfrm>
        <a:custGeom>
          <a:avLst/>
          <a:gdLst/>
          <a:ahLst/>
          <a:cxnLst/>
          <a:rect l="0" t="0" r="0" b="0"/>
          <a:pathLst>
            <a:path>
              <a:moveTo>
                <a:pt x="1639311" y="4761414"/>
              </a:moveTo>
              <a:arcTo wR="2449665" hR="2449665" stAng="6559047" swAng="1500379"/>
            </a:path>
          </a:pathLst>
        </a:custGeom>
        <a:noFill/>
        <a:ln w="12700" cap="flat" cmpd="sng" algn="ctr">
          <a:solidFill>
            <a:schemeClr val="accent6">
              <a:shade val="90000"/>
              <a:hueOff val="104662"/>
              <a:satOff val="-1328"/>
              <a:lumOff val="14689"/>
              <a:alphaOff val="0"/>
            </a:schemeClr>
          </a:solidFill>
          <a:prstDash val="solid"/>
        </a:ln>
        <a:effectLst/>
      </dsp:spPr>
      <dsp:style>
        <a:lnRef idx="1">
          <a:scrgbClr r="0" g="0" b="0"/>
        </a:lnRef>
        <a:fillRef idx="0">
          <a:scrgbClr r="0" g="0" b="0"/>
        </a:fillRef>
        <a:effectRef idx="0">
          <a:scrgbClr r="0" g="0" b="0"/>
        </a:effectRef>
        <a:fontRef idx="minor"/>
      </dsp:style>
    </dsp:sp>
    <dsp:sp modelId="{46F8C198-FD63-426F-88D7-EFDF0B02C225}">
      <dsp:nvSpPr>
        <dsp:cNvPr id="0" name=""/>
        <dsp:cNvSpPr/>
      </dsp:nvSpPr>
      <dsp:spPr>
        <a:xfrm>
          <a:off x="1459890" y="3676543"/>
          <a:ext cx="1600274" cy="1040178"/>
        </a:xfrm>
        <a:prstGeom prst="roundRect">
          <a:avLst/>
        </a:prstGeom>
        <a:blipFill rotWithShape="0">
          <a:blip xmlns:r="http://schemas.openxmlformats.org/officeDocument/2006/relationships" r:embed="rId1">
            <a:duotone>
              <a:schemeClr val="accent6">
                <a:alpha val="90000"/>
                <a:hueOff val="0"/>
                <a:satOff val="0"/>
                <a:lumOff val="0"/>
                <a:alphaOff val="-32000"/>
                <a:shade val="40000"/>
              </a:schemeClr>
              <a:schemeClr val="accent6">
                <a:alpha val="90000"/>
                <a:hueOff val="0"/>
                <a:satOff val="0"/>
                <a:lumOff val="0"/>
                <a:alphaOff val="-3200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Counselor</a:t>
          </a:r>
          <a:endParaRPr lang="en-US" sz="1800" b="1" kern="1200" dirty="0"/>
        </a:p>
      </dsp:txBody>
      <dsp:txXfrm>
        <a:off x="1510667" y="3727320"/>
        <a:ext cx="1498720" cy="938624"/>
      </dsp:txXfrm>
    </dsp:sp>
    <dsp:sp modelId="{7F935510-5AC6-4253-930E-2FAD0D4540E8}">
      <dsp:nvSpPr>
        <dsp:cNvPr id="0" name=""/>
        <dsp:cNvSpPr/>
      </dsp:nvSpPr>
      <dsp:spPr>
        <a:xfrm>
          <a:off x="1931834" y="522134"/>
          <a:ext cx="4899330" cy="4899330"/>
        </a:xfrm>
        <a:custGeom>
          <a:avLst/>
          <a:gdLst/>
          <a:ahLst/>
          <a:cxnLst/>
          <a:rect l="0" t="0" r="0" b="0"/>
          <a:pathLst>
            <a:path>
              <a:moveTo>
                <a:pt x="99546" y="3140898"/>
              </a:moveTo>
              <a:arcTo wR="2449665" hR="2449665" stAng="9816599" swAng="1966803"/>
            </a:path>
          </a:pathLst>
        </a:custGeom>
        <a:noFill/>
        <a:ln w="12700" cap="flat" cmpd="sng" algn="ctr">
          <a:solidFill>
            <a:schemeClr val="accent6">
              <a:shade val="90000"/>
              <a:hueOff val="139549"/>
              <a:satOff val="-1770"/>
              <a:lumOff val="19586"/>
              <a:alphaOff val="0"/>
            </a:schemeClr>
          </a:solidFill>
          <a:prstDash val="solid"/>
        </a:ln>
        <a:effectLst/>
      </dsp:spPr>
      <dsp:style>
        <a:lnRef idx="1">
          <a:scrgbClr r="0" g="0" b="0"/>
        </a:lnRef>
        <a:fillRef idx="0">
          <a:scrgbClr r="0" g="0" b="0"/>
        </a:fillRef>
        <a:effectRef idx="0">
          <a:scrgbClr r="0" g="0" b="0"/>
        </a:effectRef>
        <a:fontRef idx="minor"/>
      </dsp:style>
    </dsp:sp>
    <dsp:sp modelId="{74A0A49D-A31D-4BEC-9D87-48E0CFA4A811}">
      <dsp:nvSpPr>
        <dsp:cNvPr id="0" name=""/>
        <dsp:cNvSpPr/>
      </dsp:nvSpPr>
      <dsp:spPr>
        <a:xfrm>
          <a:off x="1459890" y="1226878"/>
          <a:ext cx="1600274" cy="1040178"/>
        </a:xfrm>
        <a:prstGeom prst="roundRect">
          <a:avLst/>
        </a:prstGeom>
        <a:blipFill rotWithShape="0">
          <a:blip xmlns:r="http://schemas.openxmlformats.org/officeDocument/2006/relationships" r:embed="rId1">
            <a:duotone>
              <a:schemeClr val="accent6">
                <a:alpha val="90000"/>
                <a:hueOff val="0"/>
                <a:satOff val="0"/>
                <a:lumOff val="0"/>
                <a:alphaOff val="-40000"/>
                <a:shade val="40000"/>
              </a:schemeClr>
              <a:schemeClr val="accent6">
                <a:alpha val="90000"/>
                <a:hueOff val="0"/>
                <a:satOff val="0"/>
                <a:lumOff val="0"/>
                <a:alphaOff val="-40000"/>
                <a:tint val="42000"/>
              </a:schemeClr>
            </a:duotone>
          </a:blip>
          <a:tile tx="0" ty="0" sx="40000" sy="40000" flip="none" algn="tl"/>
        </a:blipFill>
        <a:ln>
          <a:noFill/>
        </a:ln>
        <a:effectLst>
          <a:outerShdw blurRad="95000" rotWithShape="0">
            <a:srgbClr val="000000">
              <a:alpha val="50000"/>
            </a:srgbClr>
          </a:outerShdw>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Psychiatrist</a:t>
          </a:r>
          <a:endParaRPr lang="en-US" sz="1800" b="1" kern="1200" dirty="0"/>
        </a:p>
      </dsp:txBody>
      <dsp:txXfrm>
        <a:off x="1510667" y="1277655"/>
        <a:ext cx="1498720" cy="938624"/>
      </dsp:txXfrm>
    </dsp:sp>
    <dsp:sp modelId="{24A9DD4E-57DE-44AD-8842-944816E81522}">
      <dsp:nvSpPr>
        <dsp:cNvPr id="0" name=""/>
        <dsp:cNvSpPr/>
      </dsp:nvSpPr>
      <dsp:spPr>
        <a:xfrm>
          <a:off x="1931834" y="522134"/>
          <a:ext cx="4899330" cy="4899330"/>
        </a:xfrm>
        <a:custGeom>
          <a:avLst/>
          <a:gdLst/>
          <a:ahLst/>
          <a:cxnLst/>
          <a:rect l="0" t="0" r="0" b="0"/>
          <a:pathLst>
            <a:path>
              <a:moveTo>
                <a:pt x="738054" y="697167"/>
              </a:moveTo>
              <a:arcTo wR="2449665" hR="2449665" stAng="13540573" swAng="1500379"/>
            </a:path>
          </a:pathLst>
        </a:custGeom>
        <a:noFill/>
        <a:ln w="12700" cap="flat" cmpd="sng" algn="ctr">
          <a:solidFill>
            <a:schemeClr val="accent6">
              <a:shade val="90000"/>
              <a:hueOff val="174436"/>
              <a:satOff val="-2213"/>
              <a:lumOff val="24482"/>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D29CE0-6625-4C3F-96B8-8BE0BD026E5F}">
      <dsp:nvSpPr>
        <dsp:cNvPr id="0" name=""/>
        <dsp:cNvSpPr/>
      </dsp:nvSpPr>
      <dsp:spPr>
        <a:xfrm>
          <a:off x="2440395" y="-69204"/>
          <a:ext cx="1828805" cy="1849378"/>
        </a:xfrm>
        <a:prstGeom prst="ellipse">
          <a:avLst/>
        </a:prstGeom>
        <a:solidFill>
          <a:schemeClr val="accent1">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Collaboration</a:t>
          </a:r>
          <a:endParaRPr lang="en-US" sz="1500" b="1" kern="1200" dirty="0"/>
        </a:p>
      </dsp:txBody>
      <dsp:txXfrm>
        <a:off x="2708217" y="201631"/>
        <a:ext cx="1293161" cy="1307708"/>
      </dsp:txXfrm>
    </dsp:sp>
    <dsp:sp modelId="{672F948C-0EB9-420B-A166-9FE316511CD2}">
      <dsp:nvSpPr>
        <dsp:cNvPr id="0" name=""/>
        <dsp:cNvSpPr/>
      </dsp:nvSpPr>
      <dsp:spPr>
        <a:xfrm rot="3600000">
          <a:off x="3800055" y="1669416"/>
          <a:ext cx="371842" cy="55860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3827943" y="1732832"/>
        <a:ext cx="260289" cy="335162"/>
      </dsp:txXfrm>
    </dsp:sp>
    <dsp:sp modelId="{12AB9D92-954A-4E1F-9ABE-D58641783506}">
      <dsp:nvSpPr>
        <dsp:cNvPr id="0" name=""/>
        <dsp:cNvSpPr/>
      </dsp:nvSpPr>
      <dsp:spPr>
        <a:xfrm>
          <a:off x="3708632" y="2154116"/>
          <a:ext cx="1779764" cy="1711093"/>
        </a:xfrm>
        <a:prstGeom prst="ellipse">
          <a:avLst/>
        </a:prstGeom>
        <a:solidFill>
          <a:schemeClr val="accent1">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Evocation</a:t>
          </a:r>
          <a:endParaRPr lang="en-US" sz="1500" b="1" kern="1200" dirty="0"/>
        </a:p>
      </dsp:txBody>
      <dsp:txXfrm>
        <a:off x="3969272" y="2404700"/>
        <a:ext cx="1258484" cy="1209925"/>
      </dsp:txXfrm>
    </dsp:sp>
    <dsp:sp modelId="{D0FCDE1A-9658-4CDF-8622-A53B3EB7D037}">
      <dsp:nvSpPr>
        <dsp:cNvPr id="0" name=""/>
        <dsp:cNvSpPr/>
      </dsp:nvSpPr>
      <dsp:spPr>
        <a:xfrm rot="10800000">
          <a:off x="3180879" y="2730362"/>
          <a:ext cx="372945" cy="55860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rot="10800000">
        <a:off x="3292762" y="2842082"/>
        <a:ext cx="261062" cy="335162"/>
      </dsp:txXfrm>
    </dsp:sp>
    <dsp:sp modelId="{754D3F2B-915F-4E02-B9F4-9C51F8A865ED}">
      <dsp:nvSpPr>
        <dsp:cNvPr id="0" name=""/>
        <dsp:cNvSpPr/>
      </dsp:nvSpPr>
      <dsp:spPr>
        <a:xfrm>
          <a:off x="1217203" y="2140122"/>
          <a:ext cx="1787758" cy="1739081"/>
        </a:xfrm>
        <a:prstGeom prst="ellipse">
          <a:avLst/>
        </a:prstGeom>
        <a:solidFill>
          <a:schemeClr val="accent1">
            <a:hueOff val="0"/>
            <a:satOff val="0"/>
            <a:lumOff val="0"/>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Autonomy</a:t>
          </a:r>
          <a:endParaRPr lang="en-US" sz="1500" b="1" kern="1200" dirty="0"/>
        </a:p>
      </dsp:txBody>
      <dsp:txXfrm>
        <a:off x="1479014" y="2394805"/>
        <a:ext cx="1264136" cy="1229715"/>
      </dsp:txXfrm>
    </dsp:sp>
    <dsp:sp modelId="{61A4869E-8073-4BE3-85E4-9086F3DE7D21}">
      <dsp:nvSpPr>
        <dsp:cNvPr id="0" name=""/>
        <dsp:cNvSpPr/>
      </dsp:nvSpPr>
      <dsp:spPr>
        <a:xfrm rot="18000000">
          <a:off x="2533279" y="1682433"/>
          <a:ext cx="365651" cy="55860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2560703" y="1841652"/>
        <a:ext cx="255956" cy="335162"/>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6E329-DC75-4AE2-B656-9E024CE1E987}" type="datetimeFigureOut">
              <a:rPr lang="en-US" smtClean="0"/>
              <a:t>11/1/2018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C56634-A61B-46AD-9F25-A98F0568CBCF}" type="slidenum">
              <a:rPr lang="en-US" smtClean="0"/>
              <a:t>‹#›</a:t>
            </a:fld>
            <a:endParaRPr lang="en-US"/>
          </a:p>
        </p:txBody>
      </p:sp>
    </p:spTree>
    <p:extLst>
      <p:ext uri="{BB962C8B-B14F-4D97-AF65-F5344CB8AC3E}">
        <p14:creationId xmlns:p14="http://schemas.microsoft.com/office/powerpoint/2010/main" val="667242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1</a:t>
            </a:fld>
            <a:endParaRPr lang="en-US"/>
          </a:p>
        </p:txBody>
      </p:sp>
    </p:spTree>
    <p:extLst>
      <p:ext uri="{BB962C8B-B14F-4D97-AF65-F5344CB8AC3E}">
        <p14:creationId xmlns:p14="http://schemas.microsoft.com/office/powerpoint/2010/main" val="1442982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most </a:t>
            </a:r>
            <a:r>
              <a:rPr lang="en-US" dirty="0" smtClean="0"/>
              <a:t>important problems are discussed</a:t>
            </a:r>
            <a:r>
              <a:rPr lang="en-US" baseline="0" dirty="0" smtClean="0"/>
              <a:t> first. I usually outline discussion points pre-clinic to have on hand when the patient is in the room. This also helps with charting. </a:t>
            </a:r>
            <a:endParaRPr lang="en-US" baseline="0" dirty="0" smtClean="0"/>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Have the patient verbalize therapy goals. Give the patient options on how to achieve goals (Drug therapy vs diet/exercise/weight loss) may discuss trial of drug therapy until lifestyle changes are more permanent. </a:t>
            </a:r>
            <a:endParaRPr lang="en-US" baseline="0"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Discuss therapy options with provider and pharmacist, while communicating patient’s personal preferences. </a:t>
            </a:r>
            <a:r>
              <a:rPr lang="en-US" baseline="0" dirty="0" smtClean="0"/>
              <a:t>Form a preliminary plan. </a:t>
            </a:r>
            <a:endParaRPr lang="en-US" baseline="0"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See the patient with the provider and RN in patient room and implement plan of care.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RN continues to see patient at subsequent visits. Usually the patient is seen by a different provider.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27C56634-A61B-46AD-9F25-A98F0568CBCF}" type="slidenum">
              <a:rPr lang="en-US" smtClean="0"/>
              <a:t>12</a:t>
            </a:fld>
            <a:endParaRPr lang="en-US"/>
          </a:p>
        </p:txBody>
      </p:sp>
    </p:spTree>
    <p:extLst>
      <p:ext uri="{BB962C8B-B14F-4D97-AF65-F5344CB8AC3E}">
        <p14:creationId xmlns:p14="http://schemas.microsoft.com/office/powerpoint/2010/main" val="2744897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Mayo</a:t>
            </a:r>
            <a:r>
              <a:rPr lang="en-US" baseline="0" dirty="0" smtClean="0"/>
              <a:t> &amp; Novo resources – good for diabetes progression </a:t>
            </a:r>
            <a:endParaRPr lang="en-US" baseline="0" dirty="0" smtClean="0"/>
          </a:p>
          <a:p>
            <a:endParaRPr lang="en-US" baseline="0" dirty="0" smtClean="0"/>
          </a:p>
          <a:p>
            <a:r>
              <a:rPr lang="en-US" baseline="0" dirty="0" smtClean="0"/>
              <a:t>Depression and Diabetes handout. Very common for patients who have diabetes to also have depression</a:t>
            </a:r>
          </a:p>
          <a:p>
            <a:endParaRPr lang="en-US" baseline="0" dirty="0" smtClean="0"/>
          </a:p>
          <a:p>
            <a:r>
              <a:rPr lang="en-US" baseline="0" dirty="0" smtClean="0"/>
              <a:t>Up to Date for best practice </a:t>
            </a:r>
            <a:r>
              <a:rPr lang="en-US" baseline="0" dirty="0" err="1" smtClean="0"/>
              <a:t>referances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13</a:t>
            </a:fld>
            <a:endParaRPr lang="en-US"/>
          </a:p>
        </p:txBody>
      </p:sp>
    </p:spTree>
    <p:extLst>
      <p:ext uri="{BB962C8B-B14F-4D97-AF65-F5344CB8AC3E}">
        <p14:creationId xmlns:p14="http://schemas.microsoft.com/office/powerpoint/2010/main" val="3117605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14</a:t>
            </a:fld>
            <a:endParaRPr lang="en-US"/>
          </a:p>
        </p:txBody>
      </p:sp>
    </p:spTree>
    <p:extLst>
      <p:ext uri="{BB962C8B-B14F-4D97-AF65-F5344CB8AC3E}">
        <p14:creationId xmlns:p14="http://schemas.microsoft.com/office/powerpoint/2010/main" val="3573607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15</a:t>
            </a:fld>
            <a:endParaRPr lang="en-US"/>
          </a:p>
        </p:txBody>
      </p:sp>
    </p:spTree>
    <p:extLst>
      <p:ext uri="{BB962C8B-B14F-4D97-AF65-F5344CB8AC3E}">
        <p14:creationId xmlns:p14="http://schemas.microsoft.com/office/powerpoint/2010/main" val="408373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16</a:t>
            </a:fld>
            <a:endParaRPr lang="en-US"/>
          </a:p>
        </p:txBody>
      </p:sp>
    </p:spTree>
    <p:extLst>
      <p:ext uri="{BB962C8B-B14F-4D97-AF65-F5344CB8AC3E}">
        <p14:creationId xmlns:p14="http://schemas.microsoft.com/office/powerpoint/2010/main" val="474089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800" dirty="0" smtClean="0"/>
              <a:t>Recommend adjustments for patients not meeting their goal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800" dirty="0" smtClean="0"/>
              <a:t>Image: https://www.bing.com/images/search?view=detailV2&amp;ccid=LLmhYqzU&amp;id=97B422A6F7FBF3ED72C68804ADB6E68F8A3751A9&amp;thid=OIP.LLmhYqzUwkruF7SImopD7QHaFC&amp;mediaurl=https%3a%2f%2fwww.psychiatry-cloud.com%2fwp-content%2fuploads%2f2015%2f04%2fmedication_management.jpg&amp;exph=244&amp;expw=359&amp;q=medication+management&amp;simid=608034846276390419&amp;selectedIndex=3&amp;ajaxhist=0 </a:t>
            </a:r>
          </a:p>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17</a:t>
            </a:fld>
            <a:endParaRPr lang="en-US"/>
          </a:p>
        </p:txBody>
      </p:sp>
    </p:spTree>
    <p:extLst>
      <p:ext uri="{BB962C8B-B14F-4D97-AF65-F5344CB8AC3E}">
        <p14:creationId xmlns:p14="http://schemas.microsoft.com/office/powerpoint/2010/main" val="474089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1: https://www.bing.com/images/search?view=detailV2&amp;ccid=pDftlcJh&amp;id=24C21C93AE3C5190A7337AABFF4570D7656F3BD3&amp;thid=OIP.pDftlcJhE8Ts2dqC-pujlwHaE8&amp;mediaurl=https%3a%2f%2fdrugpackage.com%2fwp-content%2fuploads%2fBenefitsOfPharmacist.png&amp;exph=800&amp;expw=1200&amp;q=pharmacist+patient+education&amp;simid=608023924178946087&amp;selectedIndex=12&amp;ajaxhist=0</a:t>
            </a:r>
          </a:p>
          <a:p>
            <a:r>
              <a:rPr lang="en-US" dirty="0" smtClean="0"/>
              <a:t>Image 2:</a:t>
            </a:r>
            <a:r>
              <a:rPr lang="en-US" baseline="0" dirty="0" smtClean="0"/>
              <a:t> </a:t>
            </a:r>
            <a:r>
              <a:rPr lang="en-US" dirty="0" smtClean="0"/>
              <a:t>https://www.bing.com/images/search?view=detailV2&amp;ccid=Z9gQhkOx&amp;id=C0E78B17DE4905539EE3E88C7C01FF9C3D4AA4B1&amp;thid=OIP.Z9gQhkOxBaWg8WnC-9iMWgHaF0&amp;mediaurl=http%3a%2f%2f3.bp.blogspot.com%2f-sBMHbVuOPwo%2fUbBwmy3BRbI%2fAAAAAAAABWM%2f4v4BW9tOddc%2fs1600%2fhealthy-lifestyle-changes-for-good-health.png&amp;exph=373&amp;expw=475&amp;q=healthy+lifestyle+changes&amp;simid=608031337287779186&amp;selectedIndex=0&amp;ajaxhist=0</a:t>
            </a:r>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18</a:t>
            </a:fld>
            <a:endParaRPr lang="en-US"/>
          </a:p>
        </p:txBody>
      </p:sp>
    </p:spTree>
    <p:extLst>
      <p:ext uri="{BB962C8B-B14F-4D97-AF65-F5344CB8AC3E}">
        <p14:creationId xmlns:p14="http://schemas.microsoft.com/office/powerpoint/2010/main" val="474089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Collaboration between patient and provider;</a:t>
            </a:r>
            <a:r>
              <a:rPr lang="en-US" baseline="0" dirty="0" smtClean="0"/>
              <a:t> evoke useful responses and desire to make changes; autonomy to make decisions, </a:t>
            </a: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Patients are most likely</a:t>
            </a:r>
            <a:r>
              <a:rPr lang="en-US" baseline="0" dirty="0" smtClean="0"/>
              <a:t> to make and sustain health behavior changes with this technique versus having a health professional dictate the best course of action to them. </a:t>
            </a:r>
            <a:endParaRPr lang="en-US" dirty="0" smtClean="0"/>
          </a:p>
          <a:p>
            <a:pPr lvl="1">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19</a:t>
            </a:fld>
            <a:endParaRPr lang="en-US"/>
          </a:p>
        </p:txBody>
      </p:sp>
    </p:spTree>
    <p:extLst>
      <p:ext uri="{BB962C8B-B14F-4D97-AF65-F5344CB8AC3E}">
        <p14:creationId xmlns:p14="http://schemas.microsoft.com/office/powerpoint/2010/main" val="22950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5 main communication principles</a:t>
            </a:r>
            <a:r>
              <a:rPr lang="en-US" baseline="0" dirty="0" smtClean="0"/>
              <a:t> in motivational interviewing </a:t>
            </a:r>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20</a:t>
            </a:fld>
            <a:endParaRPr lang="en-US"/>
          </a:p>
        </p:txBody>
      </p:sp>
    </p:spTree>
    <p:extLst>
      <p:ext uri="{BB962C8B-B14F-4D97-AF65-F5344CB8AC3E}">
        <p14:creationId xmlns:p14="http://schemas.microsoft.com/office/powerpoint/2010/main" val="1697113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Importance of</a:t>
            </a:r>
            <a:r>
              <a:rPr lang="en-US" baseline="0" dirty="0" smtClean="0"/>
              <a:t> answering open-ended questions. </a:t>
            </a:r>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21</a:t>
            </a:fld>
            <a:endParaRPr lang="en-US"/>
          </a:p>
        </p:txBody>
      </p:sp>
    </p:spTree>
    <p:extLst>
      <p:ext uri="{BB962C8B-B14F-4D97-AF65-F5344CB8AC3E}">
        <p14:creationId xmlns:p14="http://schemas.microsoft.com/office/powerpoint/2010/main" val="480761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2</a:t>
            </a:fld>
            <a:endParaRPr lang="en-US"/>
          </a:p>
        </p:txBody>
      </p:sp>
    </p:spTree>
    <p:extLst>
      <p:ext uri="{BB962C8B-B14F-4D97-AF65-F5344CB8AC3E}">
        <p14:creationId xmlns:p14="http://schemas.microsoft.com/office/powerpoint/2010/main" val="13461285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22</a:t>
            </a:fld>
            <a:endParaRPr lang="en-US"/>
          </a:p>
        </p:txBody>
      </p:sp>
    </p:spTree>
    <p:extLst>
      <p:ext uri="{BB962C8B-B14F-4D97-AF65-F5344CB8AC3E}">
        <p14:creationId xmlns:p14="http://schemas.microsoft.com/office/powerpoint/2010/main" val="2959549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Amber</a:t>
            </a:r>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23</a:t>
            </a:fld>
            <a:endParaRPr lang="en-US"/>
          </a:p>
        </p:txBody>
      </p:sp>
    </p:spTree>
    <p:extLst>
      <p:ext uri="{BB962C8B-B14F-4D97-AF65-F5344CB8AC3E}">
        <p14:creationId xmlns:p14="http://schemas.microsoft.com/office/powerpoint/2010/main" val="20338153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25</a:t>
            </a:fld>
            <a:endParaRPr lang="en-US"/>
          </a:p>
        </p:txBody>
      </p:sp>
    </p:spTree>
    <p:extLst>
      <p:ext uri="{BB962C8B-B14F-4D97-AF65-F5344CB8AC3E}">
        <p14:creationId xmlns:p14="http://schemas.microsoft.com/office/powerpoint/2010/main" val="3661514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26</a:t>
            </a:fld>
            <a:endParaRPr lang="en-US"/>
          </a:p>
        </p:txBody>
      </p:sp>
    </p:spTree>
    <p:extLst>
      <p:ext uri="{BB962C8B-B14F-4D97-AF65-F5344CB8AC3E}">
        <p14:creationId xmlns:p14="http://schemas.microsoft.com/office/powerpoint/2010/main" val="849047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800" dirty="0" smtClean="0"/>
              <a:t>Our providers have diverse experiences managing chronic disease</a:t>
            </a:r>
            <a:r>
              <a:rPr lang="en-US" sz="1800" baseline="0" dirty="0" smtClean="0"/>
              <a:t> states and dealing with more complex patient, both medically and socially. </a:t>
            </a:r>
          </a:p>
          <a:p>
            <a:pPr marL="171450" indent="-171450">
              <a:buFont typeface="Arial" panose="020B0604020202020204" pitchFamily="34" charset="0"/>
              <a:buChar char="•"/>
            </a:pPr>
            <a:endParaRPr lang="en-US" sz="1800" baseline="0" dirty="0" smtClean="0"/>
          </a:p>
          <a:p>
            <a:pPr marL="171450" indent="-171450">
              <a:buFont typeface="Arial" panose="020B0604020202020204" pitchFamily="34" charset="0"/>
              <a:buChar char="•"/>
            </a:pPr>
            <a:r>
              <a:rPr lang="en-US" sz="1800" baseline="0" dirty="0" smtClean="0"/>
              <a:t>We have wide variety of providers, including dietician, counselor, and psychiatrist, which enables us to provide holistic care and focus on positive lifestyle changes as well as improving mental health. </a:t>
            </a:r>
          </a:p>
          <a:p>
            <a:pPr marL="171450" indent="-171450">
              <a:buFont typeface="Arial" panose="020B0604020202020204" pitchFamily="34" charset="0"/>
              <a:buChar char="•"/>
            </a:pPr>
            <a:endParaRPr lang="en-US" sz="1800" baseline="0" dirty="0" smtClean="0"/>
          </a:p>
          <a:p>
            <a:pPr marL="171450" indent="-171450">
              <a:buFont typeface="Arial" panose="020B0604020202020204" pitchFamily="34" charset="0"/>
              <a:buChar char="•"/>
            </a:pPr>
            <a:r>
              <a:rPr lang="en-US" sz="1800" baseline="0" dirty="0" smtClean="0"/>
              <a:t>Each of our providers has unique strengths when interacting with our patients – ex: Sim has a unique connection with our Eastern Indian </a:t>
            </a:r>
            <a:r>
              <a:rPr lang="en-US" sz="1800" baseline="0" dirty="0" smtClean="0"/>
              <a:t>population, </a:t>
            </a:r>
            <a:r>
              <a:rPr lang="en-US" sz="1800" baseline="0" dirty="0" smtClean="0"/>
              <a:t>which has grown. Linda is very down to earth, empathetic, and compassionate; she understands how to serve and care for the socially complex patient (she is the backbone of our clinic!). Angie’s kindness and willingness to teach other providers and learners in our clinic make her an asset in providing high-quality patient care.  </a:t>
            </a:r>
            <a:endParaRPr lang="en-US" sz="1800" dirty="0" smtClean="0"/>
          </a:p>
          <a:p>
            <a:endParaRPr lang="en-US" sz="1800" dirty="0" smtClean="0"/>
          </a:p>
          <a:p>
            <a:endParaRPr lang="en-US" dirty="0" smtClean="0"/>
          </a:p>
          <a:p>
            <a:endParaRPr lang="en-US" dirty="0" smtClean="0"/>
          </a:p>
          <a:p>
            <a:r>
              <a:rPr lang="en-US" dirty="0" smtClean="0"/>
              <a:t>Image:</a:t>
            </a:r>
            <a:r>
              <a:rPr lang="en-US" baseline="0" dirty="0" smtClean="0"/>
              <a:t> https://www.bing.com/images/search?view=detailV2&amp;ccid=W04FvuSs&amp;id=46C8C03926AFB7ADD7B03AD00D7693871E932BAA&amp;thid=OIP.W04FvuSsaFKE34sruEEanwHaEZ&amp;mediaurl=https%3a%2f%2fnews.rutgers.edu%2fsites%2fmedrel%2ffiles%2finline-img%2fIPE%2520art%2520C.jpg&amp;exph=370&amp;expw=624&amp;q=team+based+care+hands&amp;simid=608025573406477642&amp;selectedIndex=3&amp;ajaxhist=0 </a:t>
            </a:r>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3</a:t>
            </a:fld>
            <a:endParaRPr lang="en-US"/>
          </a:p>
        </p:txBody>
      </p:sp>
    </p:spTree>
    <p:extLst>
      <p:ext uri="{BB962C8B-B14F-4D97-AF65-F5344CB8AC3E}">
        <p14:creationId xmlns:p14="http://schemas.microsoft.com/office/powerpoint/2010/main" val="411579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We have implemented a pre-clinic huddle</a:t>
            </a:r>
            <a:r>
              <a:rPr lang="en-US" baseline="0" dirty="0" smtClean="0"/>
              <a:t> and post-clinic debrief with providers. In my role, I review charts and ensure our patients are meeting their standards of care and best practice measures (which I will elaborate on later).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When a provider that is not usually in clinic sees a patient we talk about the plan of care and follow up with the team to help ensure continuity (Ex: major insulin change – need to communicate when follow up is needed to monitor for hypoglycemia or further titrate if needed.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We preload/book patients for an appointment the dietician, psychiatrist and account for potential no shows to maximize their time in clinic. If all patients show up, I will plan accordingly so all patients are seen, triaging those that need to be seen by dietician and prioritizing those that need to be seen the most.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Call to remind patients of appointments the day of appointment prior to clinic starting to minimize no shows.</a:t>
            </a:r>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4</a:t>
            </a:fld>
            <a:endParaRPr lang="en-US"/>
          </a:p>
        </p:txBody>
      </p:sp>
    </p:spTree>
    <p:extLst>
      <p:ext uri="{BB962C8B-B14F-4D97-AF65-F5344CB8AC3E}">
        <p14:creationId xmlns:p14="http://schemas.microsoft.com/office/powerpoint/2010/main" val="421935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6</a:t>
            </a:fld>
            <a:endParaRPr lang="en-US"/>
          </a:p>
        </p:txBody>
      </p:sp>
    </p:spTree>
    <p:extLst>
      <p:ext uri="{BB962C8B-B14F-4D97-AF65-F5344CB8AC3E}">
        <p14:creationId xmlns:p14="http://schemas.microsoft.com/office/powerpoint/2010/main" val="474089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Flag chart for missing items</a:t>
            </a:r>
            <a:r>
              <a:rPr lang="en-US" baseline="0" dirty="0" smtClean="0"/>
              <a:t> and provider she talk with patient and follow the necessary steps to fill in the gaps.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goal of this process is to help improve efficiency</a:t>
            </a:r>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7</a:t>
            </a:fld>
            <a:endParaRPr lang="en-US"/>
          </a:p>
        </p:txBody>
      </p:sp>
    </p:spTree>
    <p:extLst>
      <p:ext uri="{BB962C8B-B14F-4D97-AF65-F5344CB8AC3E}">
        <p14:creationId xmlns:p14="http://schemas.microsoft.com/office/powerpoint/2010/main" val="2763251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8</a:t>
            </a:fld>
            <a:endParaRPr lang="en-US"/>
          </a:p>
        </p:txBody>
      </p:sp>
    </p:spTree>
    <p:extLst>
      <p:ext uri="{BB962C8B-B14F-4D97-AF65-F5344CB8AC3E}">
        <p14:creationId xmlns:p14="http://schemas.microsoft.com/office/powerpoint/2010/main" val="3309990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9</a:t>
            </a:fld>
            <a:endParaRPr lang="en-US"/>
          </a:p>
        </p:txBody>
      </p:sp>
    </p:spTree>
    <p:extLst>
      <p:ext uri="{BB962C8B-B14F-4D97-AF65-F5344CB8AC3E}">
        <p14:creationId xmlns:p14="http://schemas.microsoft.com/office/powerpoint/2010/main" val="3271192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Avoid using the righting reflex.</a:t>
            </a:r>
            <a:r>
              <a:rPr lang="en-US" baseline="0" dirty="0" smtClean="0"/>
              <a:t>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Try to give them autonomy in their care plan.</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Patient is in the driver’s seat. </a:t>
            </a:r>
            <a:endParaRPr lang="en-US" dirty="0"/>
          </a:p>
        </p:txBody>
      </p:sp>
      <p:sp>
        <p:nvSpPr>
          <p:cNvPr id="4" name="Slide Number Placeholder 3"/>
          <p:cNvSpPr>
            <a:spLocks noGrp="1"/>
          </p:cNvSpPr>
          <p:nvPr>
            <p:ph type="sldNum" sz="quarter" idx="10"/>
          </p:nvPr>
        </p:nvSpPr>
        <p:spPr/>
        <p:txBody>
          <a:bodyPr/>
          <a:lstStyle/>
          <a:p>
            <a:fld id="{27C56634-A61B-46AD-9F25-A98F0568CBCF}" type="slidenum">
              <a:rPr lang="en-US" smtClean="0"/>
              <a:t>11</a:t>
            </a:fld>
            <a:endParaRPr lang="en-US"/>
          </a:p>
        </p:txBody>
      </p:sp>
    </p:spTree>
    <p:extLst>
      <p:ext uri="{BB962C8B-B14F-4D97-AF65-F5344CB8AC3E}">
        <p14:creationId xmlns:p14="http://schemas.microsoft.com/office/powerpoint/2010/main" val="550801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B93BBCA-43FA-472C-9454-38F6DEDDC7D4}" type="datetimeFigureOut">
              <a:rPr lang="en-US" smtClean="0"/>
              <a:t>11/1/2018</a:t>
            </a:fld>
            <a:endParaRPr lang="en-US"/>
          </a:p>
        </p:txBody>
      </p:sp>
      <p:sp>
        <p:nvSpPr>
          <p:cNvPr id="16" name="Slide Number Placeholder 15"/>
          <p:cNvSpPr>
            <a:spLocks noGrp="1"/>
          </p:cNvSpPr>
          <p:nvPr>
            <p:ph type="sldNum" sz="quarter" idx="11"/>
          </p:nvPr>
        </p:nvSpPr>
        <p:spPr/>
        <p:txBody>
          <a:bodyPr/>
          <a:lstStyle/>
          <a:p>
            <a:fld id="{E9A55386-DEC0-4863-96B4-73822A273BE2}"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93BBCA-43FA-472C-9454-38F6DEDDC7D4}"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55386-DEC0-4863-96B4-73822A273B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93BBCA-43FA-472C-9454-38F6DEDDC7D4}"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55386-DEC0-4863-96B4-73822A273B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B93BBCA-43FA-472C-9454-38F6DEDDC7D4}" type="datetimeFigureOut">
              <a:rPr lang="en-US" smtClean="0"/>
              <a:t>11/1/2018</a:t>
            </a:fld>
            <a:endParaRPr lang="en-US"/>
          </a:p>
        </p:txBody>
      </p:sp>
      <p:sp>
        <p:nvSpPr>
          <p:cNvPr id="15" name="Slide Number Placeholder 14"/>
          <p:cNvSpPr>
            <a:spLocks noGrp="1"/>
          </p:cNvSpPr>
          <p:nvPr>
            <p:ph type="sldNum" sz="quarter" idx="15"/>
          </p:nvPr>
        </p:nvSpPr>
        <p:spPr/>
        <p:txBody>
          <a:bodyPr/>
          <a:lstStyle>
            <a:lvl1pPr algn="ctr">
              <a:defRPr/>
            </a:lvl1pPr>
          </a:lstStyle>
          <a:p>
            <a:fld id="{E9A55386-DEC0-4863-96B4-73822A273BE2}"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B93BBCA-43FA-472C-9454-38F6DEDDC7D4}"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55386-DEC0-4863-96B4-73822A273BE2}"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93BBCA-43FA-472C-9454-38F6DEDDC7D4}"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55386-DEC0-4863-96B4-73822A273BE2}"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9A55386-DEC0-4863-96B4-73822A273BE2}"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B93BBCA-43FA-472C-9454-38F6DEDDC7D4}" type="datetimeFigureOut">
              <a:rPr lang="en-US" smtClean="0"/>
              <a:t>11/1/2018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B93BBCA-43FA-472C-9454-38F6DEDDC7D4}"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A55386-DEC0-4863-96B4-73822A273BE2}"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3BBCA-43FA-472C-9454-38F6DEDDC7D4}"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A55386-DEC0-4863-96B4-73822A273B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B93BBCA-43FA-472C-9454-38F6DEDDC7D4}" type="datetimeFigureOut">
              <a:rPr lang="en-US" smtClean="0"/>
              <a:t>11/1/2018</a:t>
            </a:fld>
            <a:endParaRPr lang="en-US"/>
          </a:p>
        </p:txBody>
      </p:sp>
      <p:sp>
        <p:nvSpPr>
          <p:cNvPr id="9" name="Slide Number Placeholder 8"/>
          <p:cNvSpPr>
            <a:spLocks noGrp="1"/>
          </p:cNvSpPr>
          <p:nvPr>
            <p:ph type="sldNum" sz="quarter" idx="15"/>
          </p:nvPr>
        </p:nvSpPr>
        <p:spPr/>
        <p:txBody>
          <a:bodyPr/>
          <a:lstStyle/>
          <a:p>
            <a:fld id="{E9A55386-DEC0-4863-96B4-73822A273BE2}"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B93BBCA-43FA-472C-9454-38F6DEDDC7D4}" type="datetimeFigureOut">
              <a:rPr lang="en-US" smtClean="0"/>
              <a:t>11/1/2018</a:t>
            </a:fld>
            <a:endParaRPr lang="en-US"/>
          </a:p>
        </p:txBody>
      </p:sp>
      <p:sp>
        <p:nvSpPr>
          <p:cNvPr id="9" name="Slide Number Placeholder 8"/>
          <p:cNvSpPr>
            <a:spLocks noGrp="1"/>
          </p:cNvSpPr>
          <p:nvPr>
            <p:ph type="sldNum" sz="quarter" idx="11"/>
          </p:nvPr>
        </p:nvSpPr>
        <p:spPr/>
        <p:txBody>
          <a:bodyPr/>
          <a:lstStyle/>
          <a:p>
            <a:fld id="{E9A55386-DEC0-4863-96B4-73822A273BE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93BBCA-43FA-472C-9454-38F6DEDDC7D4}" type="datetimeFigureOut">
              <a:rPr lang="en-US" smtClean="0"/>
              <a:t>11/1/2018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9A55386-DEC0-4863-96B4-73822A273BE2}"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tacy.wolf@froedtert.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mtClean="0"/>
              <a:t>Stacy Wolf, </a:t>
            </a:r>
            <a:r>
              <a:rPr lang="en-US" dirty="0" smtClean="0"/>
              <a:t>BSN, RN, CDE</a:t>
            </a:r>
          </a:p>
          <a:p>
            <a:r>
              <a:rPr lang="en-US" dirty="0" smtClean="0"/>
              <a:t>RN Care Coordinator</a:t>
            </a:r>
          </a:p>
          <a:p>
            <a:r>
              <a:rPr lang="en-US" dirty="0" smtClean="0"/>
              <a:t>Lauren Caruso, </a:t>
            </a:r>
            <a:r>
              <a:rPr lang="en-US" dirty="0" err="1" smtClean="0"/>
              <a:t>PharmD</a:t>
            </a:r>
            <a:endParaRPr lang="en-US" dirty="0" smtClean="0"/>
          </a:p>
          <a:p>
            <a:r>
              <a:rPr lang="en-US" dirty="0" smtClean="0"/>
              <a:t>Clinical Pharmacy Resident</a:t>
            </a:r>
          </a:p>
          <a:p>
            <a:r>
              <a:rPr lang="en-US" dirty="0" smtClean="0"/>
              <a:t>Community Outreach Health Clinic (COHC)</a:t>
            </a:r>
          </a:p>
          <a:p>
            <a:r>
              <a:rPr lang="en-US" dirty="0" smtClean="0"/>
              <a:t>Community Memorial Hospital</a:t>
            </a:r>
          </a:p>
          <a:p>
            <a:r>
              <a:rPr lang="en-US" dirty="0" smtClean="0"/>
              <a:t>Menomonee Falls</a:t>
            </a:r>
            <a:endParaRPr lang="en-US" dirty="0"/>
          </a:p>
        </p:txBody>
      </p:sp>
      <p:sp>
        <p:nvSpPr>
          <p:cNvPr id="2" name="Title 1"/>
          <p:cNvSpPr>
            <a:spLocks noGrp="1"/>
          </p:cNvSpPr>
          <p:nvPr>
            <p:ph type="ctrTitle"/>
          </p:nvPr>
        </p:nvSpPr>
        <p:spPr>
          <a:xfrm>
            <a:off x="457200" y="1066800"/>
            <a:ext cx="8305800" cy="1981200"/>
          </a:xfrm>
        </p:spPr>
        <p:txBody>
          <a:bodyPr/>
          <a:lstStyle/>
          <a:p>
            <a:r>
              <a:rPr lang="en-US" dirty="0" smtClean="0"/>
              <a:t>Interdisciplinary Approach to Diabetic Care in Free Clinics</a:t>
            </a:r>
            <a:endParaRPr lang="en-US" dirty="0"/>
          </a:p>
        </p:txBody>
      </p:sp>
    </p:spTree>
    <p:extLst>
      <p:ext uri="{BB962C8B-B14F-4D97-AF65-F5344CB8AC3E}">
        <p14:creationId xmlns:p14="http://schemas.microsoft.com/office/powerpoint/2010/main" val="2514377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endParaRPr lang="en-US" dirty="0" smtClean="0">
              <a:solidFill>
                <a:schemeClr val="tx2"/>
              </a:solidFill>
            </a:endParaRPr>
          </a:p>
          <a:p>
            <a:pPr marL="0" indent="0" algn="ctr">
              <a:buNone/>
            </a:pPr>
            <a:r>
              <a:rPr lang="en-US" sz="3900" u="sng" dirty="0" smtClean="0">
                <a:solidFill>
                  <a:schemeClr val="tx2"/>
                </a:solidFill>
              </a:rPr>
              <a:t>Action</a:t>
            </a:r>
            <a:r>
              <a:rPr lang="en-US" sz="3900" dirty="0" smtClean="0">
                <a:solidFill>
                  <a:schemeClr val="tx2"/>
                </a:solidFill>
              </a:rPr>
              <a:t>:</a:t>
            </a:r>
            <a:r>
              <a:rPr lang="en-US" sz="3900" u="sng" dirty="0" smtClean="0">
                <a:solidFill>
                  <a:schemeClr val="tx2"/>
                </a:solidFill>
              </a:rPr>
              <a:t> </a:t>
            </a:r>
            <a:endParaRPr lang="en-US" sz="3900" dirty="0">
              <a:solidFill>
                <a:schemeClr val="tx2"/>
              </a:solidFill>
            </a:endParaRPr>
          </a:p>
          <a:p>
            <a:pPr marL="0" indent="0" algn="ctr">
              <a:buNone/>
            </a:pPr>
            <a:r>
              <a:rPr lang="en-US" sz="3000" i="1" dirty="0" smtClean="0"/>
              <a:t>Alerts </a:t>
            </a:r>
            <a:r>
              <a:rPr lang="en-US" sz="3000" i="1" dirty="0"/>
              <a:t>provider </a:t>
            </a:r>
            <a:r>
              <a:rPr lang="en-US" sz="3000" i="1" dirty="0" smtClean="0"/>
              <a:t>to missing or pertinent information with </a:t>
            </a:r>
            <a:r>
              <a:rPr lang="en-US" sz="3000" i="1" dirty="0"/>
              <a:t>note in chart or </a:t>
            </a:r>
            <a:r>
              <a:rPr lang="en-US" sz="3000" i="1" dirty="0" smtClean="0"/>
              <a:t>during pre-clinic huddle</a:t>
            </a:r>
          </a:p>
          <a:p>
            <a:pPr marL="0" indent="0" algn="ctr">
              <a:buNone/>
            </a:pPr>
            <a:endParaRPr lang="en-US" sz="3000" i="1" dirty="0"/>
          </a:p>
          <a:p>
            <a:pPr marL="0" indent="0" algn="ctr">
              <a:buNone/>
            </a:pPr>
            <a:r>
              <a:rPr lang="en-US" sz="3000" i="1" dirty="0" smtClean="0"/>
              <a:t>Obtains </a:t>
            </a:r>
            <a:r>
              <a:rPr lang="en-US" sz="3000" i="1" dirty="0"/>
              <a:t>verbal orders for </a:t>
            </a:r>
            <a:r>
              <a:rPr lang="en-US" sz="3000" i="1" dirty="0" smtClean="0"/>
              <a:t>labs </a:t>
            </a:r>
          </a:p>
          <a:p>
            <a:pPr marL="0" indent="0" algn="ctr">
              <a:buNone/>
            </a:pPr>
            <a:endParaRPr lang="en-US" sz="3000" i="1" dirty="0"/>
          </a:p>
          <a:p>
            <a:pPr marL="0" indent="0" algn="ctr">
              <a:buNone/>
            </a:pPr>
            <a:r>
              <a:rPr lang="en-US" sz="3000" i="1" dirty="0" smtClean="0"/>
              <a:t>If </a:t>
            </a:r>
            <a:r>
              <a:rPr lang="en-US" sz="3000" i="1" dirty="0"/>
              <a:t>patient is in need of education, </a:t>
            </a:r>
            <a:r>
              <a:rPr lang="en-US" sz="3000" i="1" dirty="0" smtClean="0"/>
              <a:t>delegates </a:t>
            </a:r>
            <a:r>
              <a:rPr lang="en-US" sz="3000" i="1" dirty="0"/>
              <a:t>to schedulers to add to RN </a:t>
            </a:r>
            <a:r>
              <a:rPr lang="en-US" sz="3000" i="1" dirty="0" smtClean="0"/>
              <a:t>schedule</a:t>
            </a:r>
          </a:p>
          <a:p>
            <a:pPr marL="0" indent="0" algn="ctr">
              <a:buNone/>
            </a:pPr>
            <a:endParaRPr lang="en-US" sz="3000" i="1" dirty="0"/>
          </a:p>
          <a:p>
            <a:pPr marL="0" indent="0" algn="ctr">
              <a:buNone/>
            </a:pPr>
            <a:r>
              <a:rPr lang="en-US" sz="3000" i="1" dirty="0" smtClean="0"/>
              <a:t>When clinic is fully booked, facilitates pre-clinic huddle and helps assign patients to providers to optimize clinic flow </a:t>
            </a:r>
            <a:endParaRPr lang="en-US" sz="3000" i="1" dirty="0"/>
          </a:p>
          <a:p>
            <a:pPr algn="ctr"/>
            <a:endParaRPr lang="en-US" i="1" dirty="0"/>
          </a:p>
        </p:txBody>
      </p:sp>
      <p:sp>
        <p:nvSpPr>
          <p:cNvPr id="3" name="Title 2"/>
          <p:cNvSpPr>
            <a:spLocks noGrp="1"/>
          </p:cNvSpPr>
          <p:nvPr>
            <p:ph type="title"/>
          </p:nvPr>
        </p:nvSpPr>
        <p:spPr/>
        <p:txBody>
          <a:bodyPr/>
          <a:lstStyle/>
          <a:p>
            <a:pPr algn="ctr"/>
            <a:r>
              <a:rPr lang="en-US" dirty="0" smtClean="0"/>
              <a:t>RN Care Coordination Role</a:t>
            </a:r>
            <a:endParaRPr lang="en-US" dirty="0"/>
          </a:p>
        </p:txBody>
      </p:sp>
    </p:spTree>
    <p:extLst>
      <p:ext uri="{BB962C8B-B14F-4D97-AF65-F5344CB8AC3E}">
        <p14:creationId xmlns:p14="http://schemas.microsoft.com/office/powerpoint/2010/main" val="212584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500"/>
                                        <p:tgtEl>
                                          <p:spTgt spid="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fade">
                                      <p:cBhvr>
                                        <p:cTn id="28"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055" y="1524000"/>
            <a:ext cx="8229600" cy="4572000"/>
          </a:xfrm>
        </p:spPr>
        <p:txBody>
          <a:bodyPr>
            <a:normAutofit/>
          </a:bodyPr>
          <a:lstStyle/>
          <a:p>
            <a:pPr>
              <a:buFont typeface="Wingdings" panose="05000000000000000000" pitchFamily="2" charset="2"/>
              <a:buChar char="v"/>
            </a:pPr>
            <a:r>
              <a:rPr lang="en-US" sz="2400" u="sng" dirty="0" smtClean="0">
                <a:solidFill>
                  <a:schemeClr val="tx2"/>
                </a:solidFill>
              </a:rPr>
              <a:t>First Diabetes Education Session</a:t>
            </a:r>
            <a:r>
              <a:rPr lang="en-US" sz="2000" dirty="0" smtClean="0">
                <a:solidFill>
                  <a:schemeClr val="tx2"/>
                </a:solidFill>
              </a:rPr>
              <a:t>: </a:t>
            </a:r>
          </a:p>
          <a:p>
            <a:pPr lvl="1"/>
            <a:r>
              <a:rPr lang="en-US" sz="2200" dirty="0" smtClean="0">
                <a:solidFill>
                  <a:schemeClr val="tx1"/>
                </a:solidFill>
              </a:rPr>
              <a:t>Assess what patient already understands about diabetes, medications, exercise, and nutrition</a:t>
            </a:r>
          </a:p>
          <a:p>
            <a:pPr lvl="1"/>
            <a:r>
              <a:rPr lang="en-US" sz="2200" dirty="0" smtClean="0">
                <a:solidFill>
                  <a:schemeClr val="tx1"/>
                </a:solidFill>
              </a:rPr>
              <a:t>Assess learning style and adapt to how they best like to learn</a:t>
            </a:r>
          </a:p>
          <a:p>
            <a:pPr lvl="1"/>
            <a:r>
              <a:rPr lang="en-US" sz="2200" dirty="0" smtClean="0">
                <a:solidFill>
                  <a:schemeClr val="tx1"/>
                </a:solidFill>
              </a:rPr>
              <a:t>Use only education materials that are relevant to the patient </a:t>
            </a:r>
            <a:endParaRPr lang="en-US" sz="2200" dirty="0">
              <a:solidFill>
                <a:schemeClr val="tx1"/>
              </a:solidFill>
            </a:endParaRPr>
          </a:p>
          <a:p>
            <a:pPr lvl="1"/>
            <a:r>
              <a:rPr lang="en-US" sz="2200" dirty="0" smtClean="0">
                <a:solidFill>
                  <a:schemeClr val="tx1"/>
                </a:solidFill>
              </a:rPr>
              <a:t>Start to develop trusting rapport and use active listening</a:t>
            </a:r>
          </a:p>
          <a:p>
            <a:pPr lvl="1"/>
            <a:r>
              <a:rPr lang="en-US" sz="2200" dirty="0" smtClean="0">
                <a:solidFill>
                  <a:schemeClr val="tx1"/>
                </a:solidFill>
              </a:rPr>
              <a:t>Motivational interviewing is key in the first meeting</a:t>
            </a:r>
          </a:p>
          <a:p>
            <a:pPr lvl="1"/>
            <a:r>
              <a:rPr lang="en-US" sz="2200" dirty="0" smtClean="0">
                <a:solidFill>
                  <a:schemeClr val="tx1"/>
                </a:solidFill>
              </a:rPr>
              <a:t>Set expectations on both RN and patient for continuing education sessions</a:t>
            </a:r>
          </a:p>
          <a:p>
            <a:pPr lvl="1"/>
            <a:r>
              <a:rPr lang="en-US" sz="2200" dirty="0" smtClean="0">
                <a:solidFill>
                  <a:schemeClr val="tx1"/>
                </a:solidFill>
              </a:rPr>
              <a:t>RN Care Coordinator remains the constant in the patient’s care (patient will usually see both the RN and provider each visit)</a:t>
            </a:r>
          </a:p>
        </p:txBody>
      </p:sp>
      <p:sp>
        <p:nvSpPr>
          <p:cNvPr id="3" name="Title 2"/>
          <p:cNvSpPr>
            <a:spLocks noGrp="1"/>
          </p:cNvSpPr>
          <p:nvPr>
            <p:ph type="title"/>
          </p:nvPr>
        </p:nvSpPr>
        <p:spPr/>
        <p:txBody>
          <a:bodyPr/>
          <a:lstStyle/>
          <a:p>
            <a:pPr algn="ctr"/>
            <a:r>
              <a:rPr lang="en-US" dirty="0" smtClean="0"/>
              <a:t>Diabetes Education</a:t>
            </a:r>
            <a:endParaRPr lang="en-US" dirty="0"/>
          </a:p>
        </p:txBody>
      </p:sp>
    </p:spTree>
    <p:extLst>
      <p:ext uri="{BB962C8B-B14F-4D97-AF65-F5344CB8AC3E}">
        <p14:creationId xmlns:p14="http://schemas.microsoft.com/office/powerpoint/2010/main" val="322599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055" y="1524000"/>
            <a:ext cx="8229600" cy="4572000"/>
          </a:xfrm>
        </p:spPr>
        <p:txBody>
          <a:bodyPr>
            <a:normAutofit/>
          </a:bodyPr>
          <a:lstStyle/>
          <a:p>
            <a:pPr>
              <a:buFont typeface="Wingdings" panose="05000000000000000000" pitchFamily="2" charset="2"/>
              <a:buChar char="v"/>
            </a:pPr>
            <a:r>
              <a:rPr lang="en-US" sz="2400" u="sng" dirty="0" smtClean="0">
                <a:solidFill>
                  <a:schemeClr val="tx2"/>
                </a:solidFill>
              </a:rPr>
              <a:t>Follow-up Education Sessions</a:t>
            </a:r>
            <a:r>
              <a:rPr lang="en-US" sz="2000" dirty="0" smtClean="0">
                <a:solidFill>
                  <a:schemeClr val="tx2"/>
                </a:solidFill>
              </a:rPr>
              <a:t>: </a:t>
            </a:r>
          </a:p>
          <a:p>
            <a:pPr lvl="1">
              <a:buFont typeface="Arial" panose="020B0604020202020204" pitchFamily="34" charset="0"/>
              <a:buChar char="•"/>
            </a:pPr>
            <a:r>
              <a:rPr lang="en-US" sz="2200" dirty="0" smtClean="0">
                <a:solidFill>
                  <a:schemeClr val="tx1"/>
                </a:solidFill>
              </a:rPr>
              <a:t>Review last note and listen to patient’s progress</a:t>
            </a:r>
          </a:p>
          <a:p>
            <a:pPr lvl="1">
              <a:buFont typeface="Arial" panose="020B0604020202020204" pitchFamily="34" charset="0"/>
              <a:buChar char="•"/>
            </a:pPr>
            <a:r>
              <a:rPr lang="en-US" sz="2200" dirty="0" smtClean="0">
                <a:solidFill>
                  <a:schemeClr val="tx1"/>
                </a:solidFill>
              </a:rPr>
              <a:t>Patient prioritizes their goals </a:t>
            </a:r>
          </a:p>
          <a:p>
            <a:pPr lvl="1">
              <a:buFont typeface="Arial" panose="020B0604020202020204" pitchFamily="34" charset="0"/>
              <a:buChar char="•"/>
            </a:pPr>
            <a:r>
              <a:rPr lang="en-US" sz="2200" dirty="0" smtClean="0">
                <a:solidFill>
                  <a:schemeClr val="tx1"/>
                </a:solidFill>
              </a:rPr>
              <a:t>Review blood sugar logs and identify trends </a:t>
            </a:r>
          </a:p>
          <a:p>
            <a:pPr lvl="1">
              <a:buFont typeface="Arial" panose="020B0604020202020204" pitchFamily="34" charset="0"/>
              <a:buChar char="•"/>
            </a:pPr>
            <a:r>
              <a:rPr lang="en-US" sz="2200" dirty="0" smtClean="0">
                <a:solidFill>
                  <a:schemeClr val="tx1"/>
                </a:solidFill>
              </a:rPr>
              <a:t>Discuss healthy lifestyle changes (e.g., exercise, nutrition, and weight loss)</a:t>
            </a:r>
          </a:p>
          <a:p>
            <a:pPr lvl="1">
              <a:buFont typeface="Arial" panose="020B0604020202020204" pitchFamily="34" charset="0"/>
              <a:buChar char="•"/>
            </a:pPr>
            <a:r>
              <a:rPr lang="en-US" sz="2200" dirty="0" smtClean="0">
                <a:solidFill>
                  <a:schemeClr val="tx1"/>
                </a:solidFill>
              </a:rPr>
              <a:t>Address any questions or concerns regarding diabetes and current therapy</a:t>
            </a:r>
          </a:p>
          <a:p>
            <a:pPr lvl="2">
              <a:buFont typeface="Arial" panose="020B0604020202020204" pitchFamily="34" charset="0"/>
              <a:buChar char="•"/>
            </a:pPr>
            <a:r>
              <a:rPr lang="en-US" sz="1900" dirty="0" smtClean="0"/>
              <a:t>Discuss drug and non-drug therapy options with patient </a:t>
            </a:r>
          </a:p>
          <a:p>
            <a:pPr lvl="1">
              <a:buFont typeface="Arial" panose="020B0604020202020204" pitchFamily="34" charset="0"/>
              <a:buChar char="•"/>
            </a:pPr>
            <a:r>
              <a:rPr lang="en-US" sz="2200" dirty="0" smtClean="0">
                <a:solidFill>
                  <a:schemeClr val="tx1"/>
                </a:solidFill>
              </a:rPr>
              <a:t>Weekly follow-up until blood sugars stable, less frequently when patient becomes more stable and independent </a:t>
            </a:r>
            <a:endParaRPr lang="en-US" sz="2200" dirty="0">
              <a:solidFill>
                <a:schemeClr val="tx1"/>
              </a:solidFill>
            </a:endParaRPr>
          </a:p>
        </p:txBody>
      </p:sp>
      <p:sp>
        <p:nvSpPr>
          <p:cNvPr id="3" name="Title 2"/>
          <p:cNvSpPr>
            <a:spLocks noGrp="1"/>
          </p:cNvSpPr>
          <p:nvPr>
            <p:ph type="title"/>
          </p:nvPr>
        </p:nvSpPr>
        <p:spPr/>
        <p:txBody>
          <a:bodyPr/>
          <a:lstStyle/>
          <a:p>
            <a:pPr algn="ctr"/>
            <a:r>
              <a:rPr lang="en-US" dirty="0" smtClean="0"/>
              <a:t>Diabetes Education</a:t>
            </a:r>
            <a:endParaRPr lang="en-US" dirty="0"/>
          </a:p>
        </p:txBody>
      </p:sp>
    </p:spTree>
    <p:extLst>
      <p:ext uri="{BB962C8B-B14F-4D97-AF65-F5344CB8AC3E}">
        <p14:creationId xmlns:p14="http://schemas.microsoft.com/office/powerpoint/2010/main" val="183153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fade">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v"/>
            </a:pPr>
            <a:r>
              <a:rPr lang="en-US" dirty="0" smtClean="0"/>
              <a:t>Cornerstones for Care </a:t>
            </a:r>
          </a:p>
          <a:p>
            <a:pPr>
              <a:buFont typeface="Wingdings" panose="05000000000000000000" pitchFamily="2" charset="2"/>
              <a:buChar char="v"/>
            </a:pPr>
            <a:r>
              <a:rPr lang="en-US" dirty="0" smtClean="0"/>
              <a:t>Novo Nordisk </a:t>
            </a:r>
          </a:p>
          <a:p>
            <a:pPr>
              <a:buFont typeface="Wingdings" panose="05000000000000000000" pitchFamily="2" charset="2"/>
              <a:buChar char="v"/>
            </a:pPr>
            <a:r>
              <a:rPr lang="en-US" dirty="0" smtClean="0"/>
              <a:t>Mayo Clinic </a:t>
            </a:r>
          </a:p>
          <a:p>
            <a:pPr>
              <a:buFont typeface="Wingdings" panose="05000000000000000000" pitchFamily="2" charset="2"/>
              <a:buChar char="v"/>
            </a:pPr>
            <a:r>
              <a:rPr lang="en-US" dirty="0" smtClean="0"/>
              <a:t>Individual calorie </a:t>
            </a:r>
            <a:r>
              <a:rPr lang="en-US" dirty="0"/>
              <a:t>p</a:t>
            </a:r>
            <a:r>
              <a:rPr lang="en-US" dirty="0" smtClean="0"/>
              <a:t>lans </a:t>
            </a:r>
          </a:p>
          <a:p>
            <a:pPr>
              <a:buFont typeface="Wingdings" panose="05000000000000000000" pitchFamily="2" charset="2"/>
              <a:buChar char="v"/>
            </a:pPr>
            <a:r>
              <a:rPr lang="en-US" dirty="0" smtClean="0"/>
              <a:t>Carb counting </a:t>
            </a:r>
            <a:r>
              <a:rPr lang="en-US" dirty="0"/>
              <a:t>b</a:t>
            </a:r>
            <a:r>
              <a:rPr lang="en-US" dirty="0" smtClean="0"/>
              <a:t>ooks </a:t>
            </a:r>
          </a:p>
          <a:p>
            <a:pPr>
              <a:buFont typeface="Wingdings" panose="05000000000000000000" pitchFamily="2" charset="2"/>
              <a:buChar char="v"/>
            </a:pPr>
            <a:r>
              <a:rPr lang="en-US" dirty="0" smtClean="0"/>
              <a:t>Insulin dosing tables</a:t>
            </a:r>
          </a:p>
          <a:p>
            <a:pPr lvl="1">
              <a:buFont typeface="Wingdings" panose="05000000000000000000" pitchFamily="2" charset="2"/>
              <a:buChar char="v"/>
            </a:pPr>
            <a:r>
              <a:rPr lang="en-US" dirty="0" smtClean="0"/>
              <a:t>Sliding scale</a:t>
            </a:r>
          </a:p>
          <a:p>
            <a:pPr lvl="1">
              <a:buFont typeface="Wingdings" panose="05000000000000000000" pitchFamily="2" charset="2"/>
              <a:buChar char="v"/>
            </a:pPr>
            <a:r>
              <a:rPr lang="en-US" dirty="0" smtClean="0"/>
              <a:t>Starting dose</a:t>
            </a:r>
          </a:p>
          <a:p>
            <a:pPr lvl="1">
              <a:buFont typeface="Wingdings" panose="05000000000000000000" pitchFamily="2" charset="2"/>
              <a:buChar char="v"/>
            </a:pPr>
            <a:r>
              <a:rPr lang="en-US" dirty="0" smtClean="0"/>
              <a:t>Dose conversion</a:t>
            </a:r>
          </a:p>
          <a:p>
            <a:pPr lvl="1">
              <a:buFont typeface="Wingdings" panose="05000000000000000000" pitchFamily="2" charset="2"/>
              <a:buChar char="v"/>
            </a:pPr>
            <a:r>
              <a:rPr lang="en-US" dirty="0" smtClean="0"/>
              <a:t>Carb counting </a:t>
            </a:r>
          </a:p>
        </p:txBody>
      </p:sp>
      <p:sp>
        <p:nvSpPr>
          <p:cNvPr id="3" name="Title 2"/>
          <p:cNvSpPr>
            <a:spLocks noGrp="1"/>
          </p:cNvSpPr>
          <p:nvPr>
            <p:ph type="title"/>
          </p:nvPr>
        </p:nvSpPr>
        <p:spPr/>
        <p:txBody>
          <a:bodyPr/>
          <a:lstStyle/>
          <a:p>
            <a:pPr algn="ctr"/>
            <a:r>
              <a:rPr lang="en-US" dirty="0" smtClean="0"/>
              <a:t>Education Tools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524000"/>
            <a:ext cx="3740150" cy="463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3018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Up to Date- Best Practice Guidelines, medication reference, some higher level patient education material</a:t>
            </a:r>
          </a:p>
          <a:p>
            <a:endParaRPr lang="en-US" dirty="0"/>
          </a:p>
          <a:p>
            <a:r>
              <a:rPr lang="en-US" dirty="0" smtClean="0"/>
              <a:t>Depression and Stress Handout/ GLP-1 </a:t>
            </a:r>
          </a:p>
          <a:p>
            <a:endParaRPr lang="en-US" dirty="0"/>
          </a:p>
          <a:p>
            <a:r>
              <a:rPr lang="en-US" dirty="0" smtClean="0"/>
              <a:t>Insulin practice pens and injection models</a:t>
            </a:r>
          </a:p>
          <a:p>
            <a:endParaRPr lang="en-US" dirty="0"/>
          </a:p>
          <a:p>
            <a:r>
              <a:rPr lang="en-US" dirty="0" smtClean="0"/>
              <a:t>Motivational Interviewing videos, free seminars offered, books. </a:t>
            </a:r>
            <a:endParaRPr lang="en-US" dirty="0"/>
          </a:p>
        </p:txBody>
      </p:sp>
      <p:sp>
        <p:nvSpPr>
          <p:cNvPr id="3" name="Title 2"/>
          <p:cNvSpPr>
            <a:spLocks noGrp="1"/>
          </p:cNvSpPr>
          <p:nvPr>
            <p:ph type="title"/>
          </p:nvPr>
        </p:nvSpPr>
        <p:spPr/>
        <p:txBody>
          <a:bodyPr/>
          <a:lstStyle/>
          <a:p>
            <a:pPr algn="ctr"/>
            <a:r>
              <a:rPr lang="en-US" dirty="0" smtClean="0"/>
              <a:t>Education Tools</a:t>
            </a:r>
            <a:endParaRPr lang="en-US" dirty="0"/>
          </a:p>
        </p:txBody>
      </p:sp>
    </p:spTree>
    <p:extLst>
      <p:ext uri="{BB962C8B-B14F-4D97-AF65-F5344CB8AC3E}">
        <p14:creationId xmlns:p14="http://schemas.microsoft.com/office/powerpoint/2010/main" val="355160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26643" y="381000"/>
            <a:ext cx="5782056" cy="2395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1" y="2896118"/>
            <a:ext cx="5943598" cy="3844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3979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229600" cy="4572000"/>
          </a:xfrm>
        </p:spPr>
        <p:txBody>
          <a:bodyPr>
            <a:noAutofit/>
          </a:bodyPr>
          <a:lstStyle/>
          <a:p>
            <a:pPr>
              <a:buFont typeface="Wingdings" panose="05000000000000000000" pitchFamily="2" charset="2"/>
              <a:buChar char="v"/>
            </a:pPr>
            <a:r>
              <a:rPr lang="en-US" sz="2000" dirty="0" smtClean="0"/>
              <a:t> Answer medication-related questions from patients and provide</a:t>
            </a:r>
            <a:r>
              <a:rPr lang="en-US" sz="1800" dirty="0" smtClean="0"/>
              <a:t>rs</a:t>
            </a:r>
          </a:p>
          <a:p>
            <a:pPr lvl="1"/>
            <a:r>
              <a:rPr lang="en-US" sz="1800" dirty="0" smtClean="0"/>
              <a:t>Review  current guidelines, literature, and online databases  </a:t>
            </a:r>
          </a:p>
          <a:p>
            <a:pPr>
              <a:buFont typeface="Wingdings" panose="05000000000000000000" pitchFamily="2" charset="2"/>
              <a:buChar char="v"/>
            </a:pPr>
            <a:r>
              <a:rPr lang="en-US" sz="2000" dirty="0" smtClean="0"/>
              <a:t>Provide recommendations for therapy selection </a:t>
            </a:r>
            <a:endParaRPr lang="en-US" sz="2000" dirty="0"/>
          </a:p>
        </p:txBody>
      </p:sp>
      <p:sp>
        <p:nvSpPr>
          <p:cNvPr id="3" name="Title 2"/>
          <p:cNvSpPr>
            <a:spLocks noGrp="1"/>
          </p:cNvSpPr>
          <p:nvPr>
            <p:ph type="title"/>
          </p:nvPr>
        </p:nvSpPr>
        <p:spPr/>
        <p:txBody>
          <a:bodyPr/>
          <a:lstStyle/>
          <a:p>
            <a:pPr algn="ctr"/>
            <a:r>
              <a:rPr lang="en-US" dirty="0" smtClean="0"/>
              <a:t>Clinical Pharmacist Role</a:t>
            </a:r>
            <a:endParaRPr lang="en-US" dirty="0"/>
          </a:p>
        </p:txBody>
      </p:sp>
      <p:sp>
        <p:nvSpPr>
          <p:cNvPr id="5" name="TextBox 4"/>
          <p:cNvSpPr txBox="1"/>
          <p:nvPr/>
        </p:nvSpPr>
        <p:spPr>
          <a:xfrm>
            <a:off x="990600" y="1524000"/>
            <a:ext cx="7010400" cy="461665"/>
          </a:xfrm>
          <a:prstGeom prst="rect">
            <a:avLst/>
          </a:prstGeom>
          <a:noFill/>
        </p:spPr>
        <p:txBody>
          <a:bodyPr wrap="square" rtlCol="0">
            <a:spAutoFit/>
          </a:bodyPr>
          <a:lstStyle/>
          <a:p>
            <a:pPr algn="ctr"/>
            <a:r>
              <a:rPr lang="en-US" sz="2400" dirty="0">
                <a:solidFill>
                  <a:schemeClr val="bg2"/>
                </a:solidFill>
              </a:rPr>
              <a:t>D</a:t>
            </a:r>
            <a:r>
              <a:rPr lang="en-US" sz="2400" dirty="0" smtClean="0">
                <a:solidFill>
                  <a:schemeClr val="bg2"/>
                </a:solidFill>
              </a:rPr>
              <a:t>rug information resource</a:t>
            </a:r>
            <a:endParaRPr lang="en-US" sz="2400" dirty="0">
              <a:solidFill>
                <a:schemeClr val="bg2"/>
              </a:solidFill>
            </a:endParaRPr>
          </a:p>
        </p:txBody>
      </p:sp>
    </p:spTree>
    <p:extLst>
      <p:ext uri="{BB962C8B-B14F-4D97-AF65-F5344CB8AC3E}">
        <p14:creationId xmlns:p14="http://schemas.microsoft.com/office/powerpoint/2010/main" val="395877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229600" cy="4572000"/>
          </a:xfrm>
        </p:spPr>
        <p:txBody>
          <a:bodyPr>
            <a:noAutofit/>
          </a:bodyPr>
          <a:lstStyle/>
          <a:p>
            <a:pPr>
              <a:buFont typeface="Wingdings" panose="05000000000000000000" pitchFamily="2" charset="2"/>
              <a:buChar char="v"/>
            </a:pPr>
            <a:r>
              <a:rPr lang="en-US" sz="2000" dirty="0"/>
              <a:t>Perform profile reviews to ensure safety and efficacy of drug therapy</a:t>
            </a:r>
          </a:p>
          <a:p>
            <a:pPr lvl="1"/>
            <a:r>
              <a:rPr lang="en-US" sz="1800" dirty="0"/>
              <a:t>Review current medications, labs, vitals </a:t>
            </a:r>
          </a:p>
          <a:p>
            <a:pPr lvl="1"/>
            <a:r>
              <a:rPr lang="en-US" sz="1800" dirty="0"/>
              <a:t>Discuss recommendations with clinic team  </a:t>
            </a:r>
          </a:p>
          <a:p>
            <a:pPr lvl="2"/>
            <a:r>
              <a:rPr lang="en-US" sz="1800" dirty="0"/>
              <a:t>Simplify or manage complex regimens </a:t>
            </a:r>
          </a:p>
          <a:p>
            <a:pPr lvl="2"/>
            <a:r>
              <a:rPr lang="en-US" sz="1800" dirty="0"/>
              <a:t>Adherence assessments </a:t>
            </a:r>
          </a:p>
          <a:p>
            <a:pPr lvl="2"/>
            <a:r>
              <a:rPr lang="en-US" sz="1800" dirty="0" smtClean="0"/>
              <a:t>Help optimize diabetes therapies and manage diabetes-related disease states (e.g., hypertension, dyslipidemia/ASCVD risk)</a:t>
            </a:r>
          </a:p>
          <a:p>
            <a:pPr lvl="2"/>
            <a:r>
              <a:rPr lang="en-US" sz="1800" dirty="0" smtClean="0"/>
              <a:t>Review for drug interactions or contraindications to therapy  </a:t>
            </a:r>
            <a:endParaRPr lang="en-US" sz="1800" dirty="0"/>
          </a:p>
          <a:p>
            <a:endParaRPr lang="en-US" sz="2200" dirty="0"/>
          </a:p>
        </p:txBody>
      </p:sp>
      <p:sp>
        <p:nvSpPr>
          <p:cNvPr id="3" name="Title 2"/>
          <p:cNvSpPr>
            <a:spLocks noGrp="1"/>
          </p:cNvSpPr>
          <p:nvPr>
            <p:ph type="title"/>
          </p:nvPr>
        </p:nvSpPr>
        <p:spPr/>
        <p:txBody>
          <a:bodyPr/>
          <a:lstStyle/>
          <a:p>
            <a:pPr algn="ctr"/>
            <a:r>
              <a:rPr lang="en-US" dirty="0" smtClean="0"/>
              <a:t>Clinical Pharmacist Role</a:t>
            </a:r>
            <a:endParaRPr lang="en-US" dirty="0"/>
          </a:p>
        </p:txBody>
      </p:sp>
      <p:sp>
        <p:nvSpPr>
          <p:cNvPr id="5" name="TextBox 4"/>
          <p:cNvSpPr txBox="1"/>
          <p:nvPr/>
        </p:nvSpPr>
        <p:spPr>
          <a:xfrm>
            <a:off x="990600" y="1524000"/>
            <a:ext cx="7010400" cy="461665"/>
          </a:xfrm>
          <a:prstGeom prst="rect">
            <a:avLst/>
          </a:prstGeom>
          <a:noFill/>
        </p:spPr>
        <p:txBody>
          <a:bodyPr wrap="square" rtlCol="0">
            <a:spAutoFit/>
          </a:bodyPr>
          <a:lstStyle/>
          <a:p>
            <a:pPr algn="ctr"/>
            <a:r>
              <a:rPr lang="en-US" sz="2400" dirty="0" smtClean="0">
                <a:solidFill>
                  <a:schemeClr val="bg2"/>
                </a:solidFill>
              </a:rPr>
              <a:t>Medication management</a:t>
            </a:r>
            <a:endParaRPr lang="en-US" sz="2400" dirty="0">
              <a:solidFill>
                <a:schemeClr val="bg2"/>
              </a:solidFill>
            </a:endParaRPr>
          </a:p>
        </p:txBody>
      </p:sp>
      <p:pic>
        <p:nvPicPr>
          <p:cNvPr id="2050" name="Picture 2" descr="Image result for medication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3275" y="5029200"/>
            <a:ext cx="2305050" cy="1552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0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500"/>
                                        <p:tgtEl>
                                          <p:spTgt spid="2">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050"/>
                                        </p:tgtEl>
                                        <p:attrNameLst>
                                          <p:attrName>style.visibility</p:attrName>
                                        </p:attrNameLst>
                                      </p:cBhvr>
                                      <p:to>
                                        <p:strVal val="visible"/>
                                      </p:to>
                                    </p:set>
                                    <p:animEffect transition="in" filter="fade">
                                      <p:cBhvr>
                                        <p:cTn id="30"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5665"/>
            <a:ext cx="8229600" cy="4572000"/>
          </a:xfrm>
        </p:spPr>
        <p:txBody>
          <a:bodyPr>
            <a:noAutofit/>
          </a:bodyPr>
          <a:lstStyle/>
          <a:p>
            <a:pPr>
              <a:buFont typeface="Wingdings" panose="05000000000000000000" pitchFamily="2" charset="2"/>
              <a:buChar char="v"/>
            </a:pPr>
            <a:r>
              <a:rPr lang="en-US" sz="2000" dirty="0" smtClean="0">
                <a:solidFill>
                  <a:schemeClr val="tx1"/>
                </a:solidFill>
              </a:rPr>
              <a:t>Disease state education</a:t>
            </a:r>
          </a:p>
          <a:p>
            <a:pPr lvl="1"/>
            <a:r>
              <a:rPr lang="en-US" sz="1800" dirty="0" smtClean="0">
                <a:solidFill>
                  <a:schemeClr val="tx2"/>
                </a:solidFill>
              </a:rPr>
              <a:t>Discussion of rationale </a:t>
            </a:r>
            <a:r>
              <a:rPr lang="en-US" sz="1800" dirty="0">
                <a:solidFill>
                  <a:schemeClr val="tx2"/>
                </a:solidFill>
              </a:rPr>
              <a:t>behind drug therapy choices </a:t>
            </a:r>
            <a:endParaRPr lang="en-US" sz="1800" dirty="0" smtClean="0">
              <a:solidFill>
                <a:schemeClr val="tx2"/>
              </a:solidFill>
            </a:endParaRPr>
          </a:p>
          <a:p>
            <a:pPr>
              <a:buFont typeface="Wingdings" panose="05000000000000000000" pitchFamily="2" charset="2"/>
              <a:buChar char="v"/>
            </a:pPr>
            <a:r>
              <a:rPr lang="en-US" sz="2000" dirty="0" smtClean="0">
                <a:solidFill>
                  <a:schemeClr val="tx1"/>
                </a:solidFill>
              </a:rPr>
              <a:t>Counsel on new and refill medications  </a:t>
            </a:r>
          </a:p>
          <a:p>
            <a:pPr lvl="1"/>
            <a:r>
              <a:rPr lang="en-US" sz="1800" dirty="0" smtClean="0">
                <a:solidFill>
                  <a:schemeClr val="tx2"/>
                </a:solidFill>
              </a:rPr>
              <a:t>Device </a:t>
            </a:r>
            <a:r>
              <a:rPr lang="en-US" sz="1800" dirty="0">
                <a:solidFill>
                  <a:schemeClr val="tx2"/>
                </a:solidFill>
              </a:rPr>
              <a:t>teaching (e.g., inhalers, </a:t>
            </a:r>
            <a:r>
              <a:rPr lang="en-US" sz="1800" dirty="0" smtClean="0">
                <a:solidFill>
                  <a:schemeClr val="tx2"/>
                </a:solidFill>
              </a:rPr>
              <a:t>injectables, glucometer) </a:t>
            </a:r>
          </a:p>
          <a:p>
            <a:pPr lvl="1"/>
            <a:r>
              <a:rPr lang="en-US" sz="1800" dirty="0" smtClean="0">
                <a:solidFill>
                  <a:schemeClr val="tx2"/>
                </a:solidFill>
              </a:rPr>
              <a:t>Administration and storage </a:t>
            </a:r>
          </a:p>
          <a:p>
            <a:pPr lvl="1"/>
            <a:r>
              <a:rPr lang="en-US" sz="1800" dirty="0" smtClean="0">
                <a:solidFill>
                  <a:schemeClr val="tx2"/>
                </a:solidFill>
              </a:rPr>
              <a:t>Adverse </a:t>
            </a:r>
            <a:r>
              <a:rPr lang="en-US" sz="1800" dirty="0">
                <a:solidFill>
                  <a:schemeClr val="tx2"/>
                </a:solidFill>
              </a:rPr>
              <a:t>reactions and how to </a:t>
            </a:r>
            <a:r>
              <a:rPr lang="en-US" sz="1800" dirty="0" smtClean="0">
                <a:solidFill>
                  <a:schemeClr val="tx2"/>
                </a:solidFill>
              </a:rPr>
              <a:t>manage</a:t>
            </a:r>
          </a:p>
          <a:p>
            <a:pPr>
              <a:buFont typeface="Wingdings" panose="05000000000000000000" pitchFamily="2" charset="2"/>
              <a:buChar char="v"/>
            </a:pPr>
            <a:r>
              <a:rPr lang="en-US" sz="2000" dirty="0" smtClean="0">
                <a:solidFill>
                  <a:schemeClr val="tx1"/>
                </a:solidFill>
              </a:rPr>
              <a:t>Reinforce healthy lifestyle changes</a:t>
            </a:r>
          </a:p>
          <a:p>
            <a:pPr lvl="1"/>
            <a:r>
              <a:rPr lang="en-US" sz="1800" dirty="0" smtClean="0">
                <a:solidFill>
                  <a:schemeClr val="tx2"/>
                </a:solidFill>
              </a:rPr>
              <a:t>Nutrition</a:t>
            </a:r>
          </a:p>
          <a:p>
            <a:pPr lvl="1"/>
            <a:r>
              <a:rPr lang="en-US" sz="1800" dirty="0" smtClean="0">
                <a:solidFill>
                  <a:schemeClr val="tx2"/>
                </a:solidFill>
              </a:rPr>
              <a:t>Physical activity</a:t>
            </a:r>
          </a:p>
          <a:p>
            <a:pPr lvl="1"/>
            <a:r>
              <a:rPr lang="en-US" sz="1800" dirty="0" smtClean="0">
                <a:solidFill>
                  <a:schemeClr val="tx2"/>
                </a:solidFill>
              </a:rPr>
              <a:t>Weight loss</a:t>
            </a:r>
          </a:p>
          <a:p>
            <a:pPr lvl="1"/>
            <a:r>
              <a:rPr lang="en-US" sz="1800" dirty="0" smtClean="0">
                <a:solidFill>
                  <a:schemeClr val="tx2"/>
                </a:solidFill>
              </a:rPr>
              <a:t>Tobacco cessation  </a:t>
            </a:r>
            <a:endParaRPr lang="en-US" sz="1800" dirty="0">
              <a:solidFill>
                <a:schemeClr val="tx2"/>
              </a:solidFill>
            </a:endParaRPr>
          </a:p>
          <a:p>
            <a:pPr marL="0" indent="0">
              <a:buNone/>
            </a:pPr>
            <a:endParaRPr lang="en-US" sz="2200" dirty="0"/>
          </a:p>
        </p:txBody>
      </p:sp>
      <p:sp>
        <p:nvSpPr>
          <p:cNvPr id="3" name="Title 2"/>
          <p:cNvSpPr>
            <a:spLocks noGrp="1"/>
          </p:cNvSpPr>
          <p:nvPr>
            <p:ph type="title"/>
          </p:nvPr>
        </p:nvSpPr>
        <p:spPr/>
        <p:txBody>
          <a:bodyPr/>
          <a:lstStyle/>
          <a:p>
            <a:pPr algn="ctr"/>
            <a:r>
              <a:rPr lang="en-US" dirty="0" smtClean="0"/>
              <a:t>Clinical Pharmacist Role</a:t>
            </a:r>
            <a:endParaRPr lang="en-US" dirty="0"/>
          </a:p>
        </p:txBody>
      </p:sp>
      <p:sp>
        <p:nvSpPr>
          <p:cNvPr id="5" name="TextBox 4"/>
          <p:cNvSpPr txBox="1"/>
          <p:nvPr/>
        </p:nvSpPr>
        <p:spPr>
          <a:xfrm>
            <a:off x="990600" y="1524000"/>
            <a:ext cx="7010400" cy="461665"/>
          </a:xfrm>
          <a:prstGeom prst="rect">
            <a:avLst/>
          </a:prstGeom>
          <a:noFill/>
        </p:spPr>
        <p:txBody>
          <a:bodyPr wrap="square" rtlCol="0">
            <a:spAutoFit/>
          </a:bodyPr>
          <a:lstStyle/>
          <a:p>
            <a:pPr algn="ctr"/>
            <a:r>
              <a:rPr lang="en-US" sz="2400" dirty="0" smtClean="0">
                <a:solidFill>
                  <a:schemeClr val="bg2"/>
                </a:solidFill>
              </a:rPr>
              <a:t>Patient education</a:t>
            </a:r>
            <a:endParaRPr lang="en-US" sz="2400" dirty="0">
              <a:solidFill>
                <a:schemeClr val="bg2"/>
              </a:solidFill>
            </a:endParaRPr>
          </a:p>
        </p:txBody>
      </p:sp>
      <p:pic>
        <p:nvPicPr>
          <p:cNvPr id="1026" name="Picture 2" descr="Image result for pharmacists provide edu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1275" y="3429000"/>
            <a:ext cx="2041071"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lifestyle chang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6225" y="4610100"/>
            <a:ext cx="2000250" cy="1521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228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fade">
                                      <p:cBhvr>
                                        <p:cTn id="29" dur="500"/>
                                        <p:tgtEl>
                                          <p:spTgt spid="102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500"/>
                                        <p:tgtEl>
                                          <p:spTgt spid="2">
                                            <p:txEl>
                                              <p:pRg st="6" end="6"/>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Effect transition="in" filter="fade">
                                      <p:cBhvr>
                                        <p:cTn id="40" dur="500"/>
                                        <p:tgtEl>
                                          <p:spTgt spid="2">
                                            <p:txEl>
                                              <p:pRg st="8" end="8"/>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500"/>
                                        <p:tgtEl>
                                          <p:spTgt spid="2">
                                            <p:txEl>
                                              <p:pRg st="9" end="9"/>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fade">
                                      <p:cBhvr>
                                        <p:cTn id="46" dur="500"/>
                                        <p:tgtEl>
                                          <p:spTgt spid="2">
                                            <p:txEl>
                                              <p:pRg st="10" end="10"/>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1028"/>
                                        </p:tgtEl>
                                        <p:attrNameLst>
                                          <p:attrName>style.visibility</p:attrName>
                                        </p:attrNameLst>
                                      </p:cBhvr>
                                      <p:to>
                                        <p:strVal val="visible"/>
                                      </p:to>
                                    </p:set>
                                    <p:animEffect transition="in" filter="fade">
                                      <p:cBhvr>
                                        <p:cTn id="49"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dirty="0" smtClean="0"/>
              <a:t>“A collaborative, person-centered form of guiding to elicit and strengthen motivation for change”</a:t>
            </a:r>
            <a:endParaRPr lang="en-US" dirty="0"/>
          </a:p>
        </p:txBody>
      </p:sp>
      <p:sp>
        <p:nvSpPr>
          <p:cNvPr id="3" name="Title 2"/>
          <p:cNvSpPr>
            <a:spLocks noGrp="1"/>
          </p:cNvSpPr>
          <p:nvPr>
            <p:ph type="title"/>
          </p:nvPr>
        </p:nvSpPr>
        <p:spPr/>
        <p:txBody>
          <a:bodyPr/>
          <a:lstStyle/>
          <a:p>
            <a:pPr algn="ctr"/>
            <a:r>
              <a:rPr lang="en-US" dirty="0" smtClean="0"/>
              <a:t>Motivational Interviewing</a:t>
            </a:r>
            <a:endParaRPr lang="en-US" dirty="0"/>
          </a:p>
        </p:txBody>
      </p:sp>
      <p:graphicFrame>
        <p:nvGraphicFramePr>
          <p:cNvPr id="5" name="Diagram 4"/>
          <p:cNvGraphicFramePr/>
          <p:nvPr>
            <p:extLst>
              <p:ext uri="{D42A27DB-BD31-4B8C-83A1-F6EECF244321}">
                <p14:modId xmlns:p14="http://schemas.microsoft.com/office/powerpoint/2010/main" val="2555363222"/>
              </p:ext>
            </p:extLst>
          </p:nvPr>
        </p:nvGraphicFramePr>
        <p:xfrm>
          <a:off x="1066800" y="2590800"/>
          <a:ext cx="67056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0" y="6586210"/>
            <a:ext cx="6705600" cy="230832"/>
          </a:xfrm>
          <a:prstGeom prst="rect">
            <a:avLst/>
          </a:prstGeom>
          <a:noFill/>
        </p:spPr>
        <p:txBody>
          <a:bodyPr wrap="square" rtlCol="0">
            <a:spAutoFit/>
          </a:bodyPr>
          <a:lstStyle/>
          <a:p>
            <a:r>
              <a:rPr lang="en-US" sz="900" dirty="0" smtClean="0"/>
              <a:t>Miller WR, Rollnick S. Motivational Interviewing, 2</a:t>
            </a:r>
            <a:r>
              <a:rPr lang="en-US" sz="900" baseline="30000" dirty="0" smtClean="0"/>
              <a:t>nd</a:t>
            </a:r>
            <a:r>
              <a:rPr lang="en-US" sz="900" dirty="0" smtClean="0"/>
              <a:t> ed. New York. Guilford Press, 2001</a:t>
            </a:r>
            <a:endParaRPr lang="en-US" sz="900" dirty="0"/>
          </a:p>
        </p:txBody>
      </p:sp>
    </p:spTree>
    <p:extLst>
      <p:ext uri="{BB962C8B-B14F-4D97-AF65-F5344CB8AC3E}">
        <p14:creationId xmlns:p14="http://schemas.microsoft.com/office/powerpoint/2010/main" val="2963829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rot="10800000" flipV="1">
            <a:off x="533400" y="5791200"/>
            <a:ext cx="8001000" cy="1600200"/>
          </a:xfrm>
        </p:spPr>
        <p:txBody>
          <a:bodyPr>
            <a:normAutofit/>
          </a:bodyPr>
          <a:lstStyle/>
          <a:p>
            <a:pPr algn="ctr"/>
            <a:endParaRPr lang="en-US" dirty="0" smtClean="0"/>
          </a:p>
          <a:p>
            <a:pPr marL="0" indent="0" algn="ctr">
              <a:buNone/>
            </a:pPr>
            <a:r>
              <a:rPr lang="en-US" sz="1800" dirty="0" smtClean="0"/>
              <a:t>Others: volunteer RNs, students, schedulers, screeners, pharmacy techs</a:t>
            </a:r>
            <a:endParaRPr lang="en-US" sz="1800" dirty="0"/>
          </a:p>
        </p:txBody>
      </p:sp>
      <p:sp>
        <p:nvSpPr>
          <p:cNvPr id="3" name="Title 2"/>
          <p:cNvSpPr>
            <a:spLocks noGrp="1"/>
          </p:cNvSpPr>
          <p:nvPr>
            <p:ph type="title"/>
          </p:nvPr>
        </p:nvSpPr>
        <p:spPr>
          <a:xfrm>
            <a:off x="2438400" y="2667000"/>
            <a:ext cx="4191000" cy="1143000"/>
          </a:xfrm>
        </p:spPr>
        <p:txBody>
          <a:bodyPr>
            <a:noAutofit/>
          </a:bodyPr>
          <a:lstStyle/>
          <a:p>
            <a:pPr algn="ctr"/>
            <a:r>
              <a:rPr lang="en-US" sz="2800" b="1" dirty="0" smtClean="0"/>
              <a:t>COHC Interdisciplinary Team</a:t>
            </a:r>
            <a:endParaRPr lang="en-US" sz="2800" b="1" dirty="0"/>
          </a:p>
        </p:txBody>
      </p:sp>
      <p:graphicFrame>
        <p:nvGraphicFramePr>
          <p:cNvPr id="4" name="Diagram 3"/>
          <p:cNvGraphicFramePr/>
          <p:nvPr>
            <p:extLst>
              <p:ext uri="{D42A27DB-BD31-4B8C-83A1-F6EECF244321}">
                <p14:modId xmlns:p14="http://schemas.microsoft.com/office/powerpoint/2010/main" val="1072289079"/>
              </p:ext>
            </p:extLst>
          </p:nvPr>
        </p:nvGraphicFramePr>
        <p:xfrm>
          <a:off x="76200" y="381000"/>
          <a:ext cx="87630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4596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endParaRPr lang="en-US" sz="2400" dirty="0" smtClean="0">
              <a:solidFill>
                <a:schemeClr val="tx2"/>
              </a:solidFill>
            </a:endParaRPr>
          </a:p>
          <a:p>
            <a:pPr>
              <a:buFont typeface="Wingdings" panose="05000000000000000000" pitchFamily="2" charset="2"/>
              <a:buChar char="v"/>
            </a:pPr>
            <a:endParaRPr lang="en-US" sz="2400" dirty="0">
              <a:solidFill>
                <a:schemeClr val="tx2"/>
              </a:solidFill>
            </a:endParaRPr>
          </a:p>
          <a:p>
            <a:pPr>
              <a:buFont typeface="Wingdings" panose="05000000000000000000" pitchFamily="2" charset="2"/>
              <a:buChar char="v"/>
            </a:pPr>
            <a:endParaRPr lang="en-US" sz="2400" dirty="0" smtClean="0">
              <a:solidFill>
                <a:schemeClr val="tx2"/>
              </a:solidFill>
            </a:endParaRPr>
          </a:p>
          <a:p>
            <a:pPr>
              <a:buFont typeface="Wingdings" panose="05000000000000000000" pitchFamily="2" charset="2"/>
              <a:buChar char="v"/>
            </a:pPr>
            <a:endParaRPr lang="en-US" sz="2400" dirty="0">
              <a:solidFill>
                <a:schemeClr val="tx2"/>
              </a:solidFill>
            </a:endParaRPr>
          </a:p>
          <a:p>
            <a:pPr>
              <a:buFont typeface="Wingdings" panose="05000000000000000000" pitchFamily="2" charset="2"/>
              <a:buChar char="v"/>
            </a:pPr>
            <a:endParaRPr lang="en-US" sz="2400" dirty="0" smtClean="0">
              <a:solidFill>
                <a:schemeClr val="tx2"/>
              </a:solidFill>
            </a:endParaRPr>
          </a:p>
          <a:p>
            <a:pPr>
              <a:buFont typeface="Wingdings" panose="05000000000000000000" pitchFamily="2" charset="2"/>
              <a:buChar char="v"/>
            </a:pPr>
            <a:endParaRPr lang="en-US" sz="2400" dirty="0">
              <a:solidFill>
                <a:schemeClr val="tx2"/>
              </a:solidFill>
            </a:endParaRPr>
          </a:p>
          <a:p>
            <a:pPr>
              <a:buFont typeface="Wingdings" panose="05000000000000000000" pitchFamily="2" charset="2"/>
              <a:buChar char="v"/>
            </a:pPr>
            <a:endParaRPr lang="en-US" sz="2400" dirty="0" smtClean="0">
              <a:solidFill>
                <a:schemeClr val="tx2"/>
              </a:solidFill>
            </a:endParaRPr>
          </a:p>
          <a:p>
            <a:pPr>
              <a:buFont typeface="Wingdings" panose="05000000000000000000" pitchFamily="2" charset="2"/>
              <a:buChar char="v"/>
            </a:pPr>
            <a:endParaRPr lang="en-US" sz="2400" dirty="0" smtClean="0">
              <a:solidFill>
                <a:schemeClr val="tx2"/>
              </a:solidFill>
            </a:endParaRPr>
          </a:p>
          <a:p>
            <a:pPr marL="0" indent="0">
              <a:buNone/>
            </a:pPr>
            <a:endParaRPr lang="en-US" sz="800" dirty="0" smtClean="0">
              <a:solidFill>
                <a:schemeClr val="tx2"/>
              </a:solidFill>
            </a:endParaRPr>
          </a:p>
          <a:p>
            <a:pPr marL="0" indent="0">
              <a:buNone/>
            </a:pPr>
            <a:endParaRPr lang="en-US" dirty="0">
              <a:solidFill>
                <a:schemeClr val="tx2"/>
              </a:solidFill>
            </a:endParaRPr>
          </a:p>
        </p:txBody>
      </p:sp>
      <p:sp>
        <p:nvSpPr>
          <p:cNvPr id="3" name="Title 2"/>
          <p:cNvSpPr>
            <a:spLocks noGrp="1"/>
          </p:cNvSpPr>
          <p:nvPr>
            <p:ph type="title"/>
          </p:nvPr>
        </p:nvSpPr>
        <p:spPr>
          <a:xfrm>
            <a:off x="457200" y="-228600"/>
            <a:ext cx="8229600" cy="1219200"/>
          </a:xfrm>
        </p:spPr>
        <p:txBody>
          <a:bodyPr>
            <a:normAutofit/>
          </a:bodyPr>
          <a:lstStyle/>
          <a:p>
            <a:pPr algn="ctr"/>
            <a:r>
              <a:rPr lang="en-US" sz="3600" dirty="0" smtClean="0"/>
              <a:t>Motivational Interviewing Principles</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3379691487"/>
              </p:ext>
            </p:extLst>
          </p:nvPr>
        </p:nvGraphicFramePr>
        <p:xfrm>
          <a:off x="304800" y="990600"/>
          <a:ext cx="8610600" cy="5730240"/>
        </p:xfrm>
        <a:graphic>
          <a:graphicData uri="http://schemas.openxmlformats.org/drawingml/2006/table">
            <a:tbl>
              <a:tblPr firstRow="1" bandRow="1">
                <a:tableStyleId>{D113A9D2-9D6B-4929-AA2D-F23B5EE8CBE7}</a:tableStyleId>
              </a:tblPr>
              <a:tblGrid>
                <a:gridCol w="2527882">
                  <a:extLst>
                    <a:ext uri="{9D8B030D-6E8A-4147-A177-3AD203B41FA5}">
                      <a16:colId xmlns:a16="http://schemas.microsoft.com/office/drawing/2014/main" val="20000"/>
                    </a:ext>
                  </a:extLst>
                </a:gridCol>
                <a:gridCol w="3238849">
                  <a:extLst>
                    <a:ext uri="{9D8B030D-6E8A-4147-A177-3AD203B41FA5}">
                      <a16:colId xmlns:a16="http://schemas.microsoft.com/office/drawing/2014/main" val="20001"/>
                    </a:ext>
                  </a:extLst>
                </a:gridCol>
                <a:gridCol w="2843869">
                  <a:extLst>
                    <a:ext uri="{9D8B030D-6E8A-4147-A177-3AD203B41FA5}">
                      <a16:colId xmlns:a16="http://schemas.microsoft.com/office/drawing/2014/main" val="20002"/>
                    </a:ext>
                  </a:extLst>
                </a:gridCol>
              </a:tblGrid>
              <a:tr h="609600">
                <a:tc>
                  <a:txBody>
                    <a:bodyPr/>
                    <a:lstStyle/>
                    <a:p>
                      <a:r>
                        <a:rPr lang="en-US" sz="1600" dirty="0" smtClean="0"/>
                        <a:t>Express empathy</a:t>
                      </a:r>
                      <a:endParaRPr lang="en-US" sz="1600" dirty="0"/>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b="0" dirty="0" smtClean="0"/>
                        <a:t>Helps the patient feel understood and respected</a:t>
                      </a:r>
                    </a:p>
                    <a:p>
                      <a:endParaRPr lang="en-US" sz="1600" b="0" dirty="0" smtClean="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0" i="1" dirty="0" smtClean="0"/>
                        <a:t>“You seem…”</a:t>
                      </a:r>
                    </a:p>
                    <a:p>
                      <a:r>
                        <a:rPr lang="en-US" sz="1400" b="0" i="1" dirty="0" smtClean="0"/>
                        <a:t>“It sounds</a:t>
                      </a:r>
                      <a:r>
                        <a:rPr lang="en-US" sz="1400" b="0" i="1" baseline="0" dirty="0" smtClean="0"/>
                        <a:t> like…”</a:t>
                      </a:r>
                      <a:endParaRPr lang="en-US" sz="1400" b="0" i="1" dirty="0"/>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06762">
                <a:tc>
                  <a:txBody>
                    <a:bodyPr/>
                    <a:lstStyle/>
                    <a:p>
                      <a:r>
                        <a:rPr lang="en-US" sz="1600" b="1" dirty="0" smtClean="0"/>
                        <a:t>Support self-efficacy</a:t>
                      </a:r>
                      <a:endParaRPr lang="en-US" sz="1600" b="1" dirty="0"/>
                    </a:p>
                  </a:txBody>
                  <a:tcPr>
                    <a:lnT w="12700" cap="flat" cmpd="sng" algn="ctr">
                      <a:solidFill>
                        <a:schemeClr val="tx1"/>
                      </a:solidFill>
                      <a:prstDash val="solid"/>
                      <a:round/>
                      <a:headEnd type="none" w="med" len="med"/>
                      <a:tailEnd type="none" w="med" len="med"/>
                    </a:lnT>
                  </a:tcPr>
                </a:tc>
                <a:tc>
                  <a:txBody>
                    <a:bodyPr/>
                    <a:lstStyle/>
                    <a:p>
                      <a:r>
                        <a:rPr lang="en-US" sz="1600" b="0" dirty="0" smtClean="0"/>
                        <a:t>Confidence</a:t>
                      </a:r>
                      <a:r>
                        <a:rPr lang="en-US" sz="1600" b="0" baseline="0" dirty="0" smtClean="0"/>
                        <a:t> in ability to change </a:t>
                      </a:r>
                    </a:p>
                    <a:p>
                      <a:endParaRPr lang="en-US" sz="1600" b="0" baseline="0" dirty="0" smtClean="0"/>
                    </a:p>
                    <a:p>
                      <a:r>
                        <a:rPr lang="en-US" sz="1600" b="0" dirty="0" smtClean="0"/>
                        <a:t>Significant predictor of engagement</a:t>
                      </a:r>
                      <a:r>
                        <a:rPr lang="en-US" sz="1600" b="0" baseline="0" dirty="0" smtClean="0"/>
                        <a:t> in health behavior change</a:t>
                      </a:r>
                    </a:p>
                    <a:p>
                      <a:endParaRPr lang="en-US" sz="1600" b="0" dirty="0"/>
                    </a:p>
                  </a:txBody>
                  <a:tcPr>
                    <a:lnT w="12700" cap="flat" cmpd="sng" algn="ctr">
                      <a:solidFill>
                        <a:schemeClr val="tx1"/>
                      </a:solidFill>
                      <a:prstDash val="solid"/>
                      <a:round/>
                      <a:headEnd type="none" w="med" len="med"/>
                      <a:tailEnd type="none" w="med" len="med"/>
                    </a:lnT>
                  </a:tcPr>
                </a:tc>
                <a:tc>
                  <a:txBody>
                    <a:bodyPr/>
                    <a:lstStyle/>
                    <a:p>
                      <a:r>
                        <a:rPr lang="en-US" sz="1400" b="0" i="1" dirty="0" smtClean="0"/>
                        <a:t>“Taking your medications regularly as you have been will really help continue to bring your blood sugar down.”</a:t>
                      </a:r>
                      <a:endParaRPr lang="en-US" sz="1400" b="0" i="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506762">
                <a:tc>
                  <a:txBody>
                    <a:bodyPr/>
                    <a:lstStyle/>
                    <a:p>
                      <a:r>
                        <a:rPr lang="en-US" sz="1600" b="1" dirty="0" smtClean="0"/>
                        <a:t>Avoid argumentation</a:t>
                      </a:r>
                      <a:endParaRPr lang="en-US" sz="1600" b="1" dirty="0"/>
                    </a:p>
                  </a:txBody>
                  <a:tcPr/>
                </a:tc>
                <a:tc>
                  <a:txBody>
                    <a:bodyPr/>
                    <a:lstStyle/>
                    <a:p>
                      <a:r>
                        <a:rPr lang="en-US" sz="1600" b="0" dirty="0" smtClean="0"/>
                        <a:t>Ignore antagonistic</a:t>
                      </a:r>
                      <a:r>
                        <a:rPr lang="en-US" sz="1600" b="0" baseline="0" dirty="0" smtClean="0"/>
                        <a:t> statements and personal attacks</a:t>
                      </a:r>
                    </a:p>
                    <a:p>
                      <a:endParaRPr lang="en-US" sz="1600" b="0" dirty="0"/>
                    </a:p>
                  </a:txBody>
                  <a:tcPr/>
                </a:tc>
                <a:tc>
                  <a:txBody>
                    <a:bodyPr/>
                    <a:lstStyle/>
                    <a:p>
                      <a:r>
                        <a:rPr lang="en-US" sz="1400" b="0" i="1" dirty="0" smtClean="0"/>
                        <a:t>Avoid</a:t>
                      </a:r>
                      <a:r>
                        <a:rPr lang="en-US" sz="1400" b="0" i="1" baseline="0" dirty="0" smtClean="0"/>
                        <a:t> “yes, but…” statements</a:t>
                      </a:r>
                      <a:endParaRPr lang="en-US" sz="1400" b="0" i="1" dirty="0"/>
                    </a:p>
                  </a:txBody>
                  <a:tcPr/>
                </a:tc>
                <a:extLst>
                  <a:ext uri="{0D108BD9-81ED-4DB2-BD59-A6C34878D82A}">
                    <a16:rowId xmlns:a16="http://schemas.microsoft.com/office/drawing/2014/main" val="10002"/>
                  </a:ext>
                </a:extLst>
              </a:tr>
              <a:tr h="506762">
                <a:tc>
                  <a:txBody>
                    <a:bodyPr/>
                    <a:lstStyle/>
                    <a:p>
                      <a:r>
                        <a:rPr lang="en-US" sz="1600" b="1" dirty="0" smtClean="0"/>
                        <a:t>Rolling with resistance</a:t>
                      </a:r>
                      <a:endParaRPr lang="en-US" sz="1600" b="1" dirty="0"/>
                    </a:p>
                  </a:txBody>
                  <a:tcPr/>
                </a:tc>
                <a:tc>
                  <a:txBody>
                    <a:bodyPr/>
                    <a:lstStyle/>
                    <a:p>
                      <a:r>
                        <a:rPr lang="en-US" sz="1600" b="0" dirty="0" smtClean="0"/>
                        <a:t>Explore</a:t>
                      </a:r>
                      <a:r>
                        <a:rPr lang="en-US" sz="1600" b="0" baseline="0" dirty="0" smtClean="0"/>
                        <a:t> resistance with open-ended questions</a:t>
                      </a:r>
                      <a:endParaRPr lang="en-US" sz="1600" b="0" dirty="0"/>
                    </a:p>
                  </a:txBody>
                  <a:tcPr/>
                </a:tc>
                <a:tc>
                  <a:txBody>
                    <a:bodyPr/>
                    <a:lstStyle/>
                    <a:p>
                      <a:r>
                        <a:rPr lang="en-US" sz="1400" b="0" i="1" dirty="0" smtClean="0"/>
                        <a:t>“May I tell you what concerns me?”</a:t>
                      </a:r>
                    </a:p>
                    <a:p>
                      <a:endParaRPr lang="en-US" sz="1400" b="0" i="1" baseline="0" dirty="0" smtClean="0"/>
                    </a:p>
                    <a:p>
                      <a:r>
                        <a:rPr lang="en-US" sz="1400" b="0" i="1" baseline="0" dirty="0" smtClean="0"/>
                        <a:t>“I hope you see me as a resource for information when you’re ready.”</a:t>
                      </a:r>
                    </a:p>
                    <a:p>
                      <a:endParaRPr lang="en-US" sz="1400" b="0" i="1" dirty="0"/>
                    </a:p>
                  </a:txBody>
                  <a:tcPr/>
                </a:tc>
                <a:extLst>
                  <a:ext uri="{0D108BD9-81ED-4DB2-BD59-A6C34878D82A}">
                    <a16:rowId xmlns:a16="http://schemas.microsoft.com/office/drawing/2014/main" val="10003"/>
                  </a:ext>
                </a:extLst>
              </a:tr>
              <a:tr h="506762">
                <a:tc>
                  <a:txBody>
                    <a:bodyPr/>
                    <a:lstStyle/>
                    <a:p>
                      <a:r>
                        <a:rPr lang="en-US" sz="1600" b="1" dirty="0" smtClean="0"/>
                        <a:t>Developing Discrepancy </a:t>
                      </a:r>
                      <a:endParaRPr lang="en-US" sz="1600" b="1" dirty="0"/>
                    </a:p>
                  </a:txBody>
                  <a:tcPr/>
                </a:tc>
                <a:tc>
                  <a:txBody>
                    <a:bodyPr/>
                    <a:lstStyle/>
                    <a:p>
                      <a:r>
                        <a:rPr lang="en-US" sz="1600" b="0" dirty="0" smtClean="0"/>
                        <a:t>Creating a motivating</a:t>
                      </a:r>
                      <a:r>
                        <a:rPr lang="en-US" sz="1600" b="0" baseline="0" dirty="0" smtClean="0"/>
                        <a:t> </a:t>
                      </a:r>
                      <a:r>
                        <a:rPr lang="en-US" sz="1600" b="0" dirty="0" smtClean="0"/>
                        <a:t>dissonance</a:t>
                      </a:r>
                    </a:p>
                    <a:p>
                      <a:endParaRPr lang="en-US" sz="1600" b="0" dirty="0" smtClean="0"/>
                    </a:p>
                    <a:p>
                      <a:r>
                        <a:rPr lang="en-US" sz="1600" b="0" dirty="0" smtClean="0"/>
                        <a:t>Meant to be thought-provoking</a:t>
                      </a:r>
                      <a:r>
                        <a:rPr lang="en-US" sz="1600" b="0" baseline="0" dirty="0" smtClean="0"/>
                        <a:t> to get the patient to think about change</a:t>
                      </a:r>
                      <a:r>
                        <a:rPr lang="en-US" sz="1600" b="0" dirty="0" smtClean="0"/>
                        <a:t> </a:t>
                      </a:r>
                    </a:p>
                  </a:txBody>
                  <a:tcPr/>
                </a:tc>
                <a:tc>
                  <a:txBody>
                    <a:bodyPr/>
                    <a:lstStyle/>
                    <a:p>
                      <a:pPr marL="0" indent="0">
                        <a:buFont typeface="Arial" panose="020B0604020202020204" pitchFamily="34" charset="0"/>
                        <a:buNone/>
                      </a:pPr>
                      <a:r>
                        <a:rPr lang="en-US" sz="1400" b="0" i="1" dirty="0" smtClean="0"/>
                        <a:t>“So, on one hand</a:t>
                      </a:r>
                      <a:r>
                        <a:rPr lang="en-US" sz="1400" b="0" i="1" baseline="0" dirty="0" smtClean="0"/>
                        <a:t> you want to check your blood sugar to improve your diabetes control, but on the other hand, you don’t want to because you don’t like sticking yourself?”</a:t>
                      </a:r>
                    </a:p>
                    <a:p>
                      <a:pPr marL="0" indent="0">
                        <a:buFont typeface="Arial" panose="020B0604020202020204" pitchFamily="34" charset="0"/>
                        <a:buNone/>
                      </a:pPr>
                      <a:endParaRPr lang="en-US" sz="1400" b="0" i="1" dirty="0"/>
                    </a:p>
                  </a:txBody>
                  <a:tcPr/>
                </a:tc>
                <a:extLst>
                  <a:ext uri="{0D108BD9-81ED-4DB2-BD59-A6C34878D82A}">
                    <a16:rowId xmlns:a16="http://schemas.microsoft.com/office/drawing/2014/main" val="10004"/>
                  </a:ext>
                </a:extLst>
              </a:tr>
            </a:tbl>
          </a:graphicData>
        </a:graphic>
      </p:graphicFrame>
      <p:sp>
        <p:nvSpPr>
          <p:cNvPr id="7" name="Rectangle 6"/>
          <p:cNvSpPr/>
          <p:nvPr/>
        </p:nvSpPr>
        <p:spPr>
          <a:xfrm>
            <a:off x="282197" y="3219765"/>
            <a:ext cx="8654513" cy="9428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2198" y="4162580"/>
            <a:ext cx="8654512" cy="11714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82198" y="1752600"/>
            <a:ext cx="8654512" cy="14955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82197" y="5334000"/>
            <a:ext cx="8623516" cy="15079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166" y="6651135"/>
            <a:ext cx="10139766" cy="230832"/>
          </a:xfrm>
          <a:prstGeom prst="rect">
            <a:avLst/>
          </a:prstGeom>
          <a:noFill/>
        </p:spPr>
        <p:txBody>
          <a:bodyPr wrap="square" rtlCol="0">
            <a:spAutoFit/>
          </a:bodyPr>
          <a:lstStyle/>
          <a:p>
            <a:r>
              <a:rPr lang="en-US" sz="900" dirty="0" smtClean="0"/>
              <a:t>Kavookjian J. Motivational Interviewing. PSAP-VIII. Science and Practice of Pharmacotherapy. https</a:t>
            </a:r>
            <a:r>
              <a:rPr lang="en-US" sz="900" dirty="0"/>
              <a:t>://www.accp.com/docs/bookstore/psap/p7b08.sample01.pdf </a:t>
            </a:r>
            <a:r>
              <a:rPr lang="en-US" sz="900" dirty="0" smtClean="0"/>
              <a:t> </a:t>
            </a:r>
            <a:endParaRPr lang="en-US" sz="900" dirty="0"/>
          </a:p>
        </p:txBody>
      </p:sp>
      <p:sp>
        <p:nvSpPr>
          <p:cNvPr id="12" name="Rectangle 11"/>
          <p:cNvSpPr/>
          <p:nvPr/>
        </p:nvSpPr>
        <p:spPr>
          <a:xfrm>
            <a:off x="282198" y="1022887"/>
            <a:ext cx="8654512" cy="7297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706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2"/>
                                        </p:tgtEl>
                                      </p:cBhvr>
                                    </p:animEffect>
                                    <p:anim calcmode="lin" valueType="num">
                                      <p:cBhvr>
                                        <p:cTn id="7" dur="1000"/>
                                        <p:tgtEl>
                                          <p:spTgt spid="12"/>
                                        </p:tgtEl>
                                        <p:attrNameLst>
                                          <p:attrName>ppt_x</p:attrName>
                                        </p:attrNameLst>
                                      </p:cBhvr>
                                      <p:tavLst>
                                        <p:tav tm="0">
                                          <p:val>
                                            <p:strVal val="ppt_x"/>
                                          </p:val>
                                        </p:tav>
                                        <p:tav tm="100000">
                                          <p:val>
                                            <p:strVal val="ppt_x"/>
                                          </p:val>
                                        </p:tav>
                                      </p:tavLst>
                                    </p:anim>
                                    <p:anim calcmode="lin" valueType="num">
                                      <p:cBhvr>
                                        <p:cTn id="8" dur="1000"/>
                                        <p:tgtEl>
                                          <p:spTgt spid="12"/>
                                        </p:tgtEl>
                                        <p:attrNameLst>
                                          <p:attrName>ppt_y</p:attrName>
                                        </p:attrNameLst>
                                      </p:cBhvr>
                                      <p:tavLst>
                                        <p:tav tm="0">
                                          <p:val>
                                            <p:strVal val="ppt_y"/>
                                          </p:val>
                                        </p:tav>
                                        <p:tav tm="100000">
                                          <p:val>
                                            <p:strVal val="ppt_y+.1"/>
                                          </p:val>
                                        </p:tav>
                                      </p:tavLst>
                                    </p:anim>
                                    <p:set>
                                      <p:cBhvr>
                                        <p:cTn id="9" dur="1" fill="hold">
                                          <p:stCondLst>
                                            <p:cond delay="999"/>
                                          </p:stCondLst>
                                        </p:cTn>
                                        <p:tgtEl>
                                          <p:spTgt spid="1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9"/>
                                        </p:tgtEl>
                                      </p:cBhvr>
                                    </p:animEffect>
                                    <p:anim calcmode="lin" valueType="num">
                                      <p:cBhvr>
                                        <p:cTn id="14" dur="1000"/>
                                        <p:tgtEl>
                                          <p:spTgt spid="9"/>
                                        </p:tgtEl>
                                        <p:attrNameLst>
                                          <p:attrName>ppt_x</p:attrName>
                                        </p:attrNameLst>
                                      </p:cBhvr>
                                      <p:tavLst>
                                        <p:tav tm="0">
                                          <p:val>
                                            <p:strVal val="ppt_x"/>
                                          </p:val>
                                        </p:tav>
                                        <p:tav tm="100000">
                                          <p:val>
                                            <p:strVal val="ppt_x"/>
                                          </p:val>
                                        </p:tav>
                                      </p:tavLst>
                                    </p:anim>
                                    <p:anim calcmode="lin" valueType="num">
                                      <p:cBhvr>
                                        <p:cTn id="15" dur="1000"/>
                                        <p:tgtEl>
                                          <p:spTgt spid="9"/>
                                        </p:tgtEl>
                                        <p:attrNameLst>
                                          <p:attrName>ppt_y</p:attrName>
                                        </p:attrNameLst>
                                      </p:cBhvr>
                                      <p:tavLst>
                                        <p:tav tm="0">
                                          <p:val>
                                            <p:strVal val="ppt_y"/>
                                          </p:val>
                                        </p:tav>
                                        <p:tav tm="100000">
                                          <p:val>
                                            <p:strVal val="ppt_y+.1"/>
                                          </p:val>
                                        </p:tav>
                                      </p:tavLst>
                                    </p:anim>
                                    <p:set>
                                      <p:cBhvr>
                                        <p:cTn id="16" dur="1" fill="hold">
                                          <p:stCondLst>
                                            <p:cond delay="999"/>
                                          </p:stCondLst>
                                        </p:cTn>
                                        <p:tgtEl>
                                          <p:spTgt spid="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7"/>
                                        </p:tgtEl>
                                      </p:cBhvr>
                                    </p:animEffect>
                                    <p:anim calcmode="lin" valueType="num">
                                      <p:cBhvr>
                                        <p:cTn id="21" dur="1000"/>
                                        <p:tgtEl>
                                          <p:spTgt spid="7"/>
                                        </p:tgtEl>
                                        <p:attrNameLst>
                                          <p:attrName>ppt_x</p:attrName>
                                        </p:attrNameLst>
                                      </p:cBhvr>
                                      <p:tavLst>
                                        <p:tav tm="0">
                                          <p:val>
                                            <p:strVal val="ppt_x"/>
                                          </p:val>
                                        </p:tav>
                                        <p:tav tm="100000">
                                          <p:val>
                                            <p:strVal val="ppt_x"/>
                                          </p:val>
                                        </p:tav>
                                      </p:tavLst>
                                    </p:anim>
                                    <p:anim calcmode="lin" valueType="num">
                                      <p:cBhvr>
                                        <p:cTn id="22" dur="1000"/>
                                        <p:tgtEl>
                                          <p:spTgt spid="7"/>
                                        </p:tgtEl>
                                        <p:attrNameLst>
                                          <p:attrName>ppt_y</p:attrName>
                                        </p:attrNameLst>
                                      </p:cBhvr>
                                      <p:tavLst>
                                        <p:tav tm="0">
                                          <p:val>
                                            <p:strVal val="ppt_y"/>
                                          </p:val>
                                        </p:tav>
                                        <p:tav tm="100000">
                                          <p:val>
                                            <p:strVal val="ppt_y+.1"/>
                                          </p:val>
                                        </p:tav>
                                      </p:tavLst>
                                    </p:anim>
                                    <p:set>
                                      <p:cBhvr>
                                        <p:cTn id="23" dur="1" fill="hold">
                                          <p:stCondLst>
                                            <p:cond delay="9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8"/>
                                        </p:tgtEl>
                                      </p:cBhvr>
                                    </p:animEffect>
                                    <p:anim calcmode="lin" valueType="num">
                                      <p:cBhvr>
                                        <p:cTn id="28" dur="1000"/>
                                        <p:tgtEl>
                                          <p:spTgt spid="8"/>
                                        </p:tgtEl>
                                        <p:attrNameLst>
                                          <p:attrName>ppt_x</p:attrName>
                                        </p:attrNameLst>
                                      </p:cBhvr>
                                      <p:tavLst>
                                        <p:tav tm="0">
                                          <p:val>
                                            <p:strVal val="ppt_x"/>
                                          </p:val>
                                        </p:tav>
                                        <p:tav tm="100000">
                                          <p:val>
                                            <p:strVal val="ppt_x"/>
                                          </p:val>
                                        </p:tav>
                                      </p:tavLst>
                                    </p:anim>
                                    <p:anim calcmode="lin" valueType="num">
                                      <p:cBhvr>
                                        <p:cTn id="29" dur="1000"/>
                                        <p:tgtEl>
                                          <p:spTgt spid="8"/>
                                        </p:tgtEl>
                                        <p:attrNameLst>
                                          <p:attrName>ppt_y</p:attrName>
                                        </p:attrNameLst>
                                      </p:cBhvr>
                                      <p:tavLst>
                                        <p:tav tm="0">
                                          <p:val>
                                            <p:strVal val="ppt_y"/>
                                          </p:val>
                                        </p:tav>
                                        <p:tav tm="100000">
                                          <p:val>
                                            <p:strVal val="ppt_y+.1"/>
                                          </p:val>
                                        </p:tav>
                                      </p:tavLst>
                                    </p:anim>
                                    <p:set>
                                      <p:cBhvr>
                                        <p:cTn id="30" dur="1" fill="hold">
                                          <p:stCondLst>
                                            <p:cond delay="9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10"/>
                                        </p:tgtEl>
                                      </p:cBhvr>
                                    </p:animEffect>
                                    <p:anim calcmode="lin" valueType="num">
                                      <p:cBhvr>
                                        <p:cTn id="35" dur="1000"/>
                                        <p:tgtEl>
                                          <p:spTgt spid="10"/>
                                        </p:tgtEl>
                                        <p:attrNameLst>
                                          <p:attrName>ppt_x</p:attrName>
                                        </p:attrNameLst>
                                      </p:cBhvr>
                                      <p:tavLst>
                                        <p:tav tm="0">
                                          <p:val>
                                            <p:strVal val="ppt_x"/>
                                          </p:val>
                                        </p:tav>
                                        <p:tav tm="100000">
                                          <p:val>
                                            <p:strVal val="ppt_x"/>
                                          </p:val>
                                        </p:tav>
                                      </p:tavLst>
                                    </p:anim>
                                    <p:anim calcmode="lin" valueType="num">
                                      <p:cBhvr>
                                        <p:cTn id="36" dur="1000"/>
                                        <p:tgtEl>
                                          <p:spTgt spid="10"/>
                                        </p:tgtEl>
                                        <p:attrNameLst>
                                          <p:attrName>ppt_y</p:attrName>
                                        </p:attrNameLst>
                                      </p:cBhvr>
                                      <p:tavLst>
                                        <p:tav tm="0">
                                          <p:val>
                                            <p:strVal val="ppt_y"/>
                                          </p:val>
                                        </p:tav>
                                        <p:tav tm="100000">
                                          <p:val>
                                            <p:strVal val="ppt_y+.1"/>
                                          </p:val>
                                        </p:tav>
                                      </p:tavLst>
                                    </p:anim>
                                    <p:set>
                                      <p:cBhvr>
                                        <p:cTn id="37"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71965423"/>
              </p:ext>
            </p:extLst>
          </p:nvPr>
        </p:nvGraphicFramePr>
        <p:xfrm>
          <a:off x="304800" y="838200"/>
          <a:ext cx="8534400" cy="5056995"/>
        </p:xfrm>
        <a:graphic>
          <a:graphicData uri="http://schemas.openxmlformats.org/drawingml/2006/table">
            <a:tbl>
              <a:tblPr firstRow="1" bandRow="1">
                <a:tableStyleId>{D113A9D2-9D6B-4929-AA2D-F23B5EE8CBE7}</a:tableStyleId>
              </a:tblPr>
              <a:tblGrid>
                <a:gridCol w="4267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576435">
                <a:tc>
                  <a:txBody>
                    <a:bodyPr/>
                    <a:lstStyle/>
                    <a:p>
                      <a:r>
                        <a:rPr lang="en-US" dirty="0" smtClean="0"/>
                        <a:t>Closed-</a:t>
                      </a:r>
                      <a:r>
                        <a:rPr lang="en-US" baseline="0" dirty="0" smtClean="0"/>
                        <a:t>ended questions</a:t>
                      </a:r>
                      <a:endParaRPr lang="en-US" dirty="0"/>
                    </a:p>
                  </a:txBody>
                  <a:tcPr/>
                </a:tc>
                <a:tc>
                  <a:txBody>
                    <a:bodyPr/>
                    <a:lstStyle/>
                    <a:p>
                      <a:r>
                        <a:rPr lang="en-US" dirty="0" smtClean="0"/>
                        <a:t>Open-ended</a:t>
                      </a:r>
                      <a:r>
                        <a:rPr lang="en-US" baseline="0" dirty="0" smtClean="0"/>
                        <a:t> questions</a:t>
                      </a:r>
                      <a:endParaRPr lang="en-US" b="0" dirty="0"/>
                    </a:p>
                  </a:txBody>
                  <a:tcPr/>
                </a:tc>
                <a:extLst>
                  <a:ext uri="{0D108BD9-81ED-4DB2-BD59-A6C34878D82A}">
                    <a16:rowId xmlns:a16="http://schemas.microsoft.com/office/drawing/2014/main" val="10000"/>
                  </a:ext>
                </a:extLst>
              </a:tr>
              <a:tr h="718965">
                <a:tc>
                  <a:txBody>
                    <a:bodyPr/>
                    <a:lstStyle/>
                    <a:p>
                      <a:r>
                        <a:rPr lang="en-US" dirty="0" smtClean="0">
                          <a:solidFill>
                            <a:schemeClr val="tx1"/>
                          </a:solidFill>
                        </a:rPr>
                        <a:t>Can</a:t>
                      </a:r>
                      <a:r>
                        <a:rPr lang="en-US" baseline="0" dirty="0" smtClean="0">
                          <a:solidFill>
                            <a:schemeClr val="tx1"/>
                          </a:solidFill>
                        </a:rPr>
                        <a:t> you tell me what your doctor told you about having diabetes?</a:t>
                      </a:r>
                      <a:endParaRPr lang="en-US" dirty="0">
                        <a:solidFill>
                          <a:schemeClr val="tx1"/>
                        </a:solidFill>
                      </a:endParaRPr>
                    </a:p>
                  </a:txBody>
                  <a:tcPr/>
                </a:tc>
                <a:tc>
                  <a:txBody>
                    <a:bodyPr/>
                    <a:lstStyle/>
                    <a:p>
                      <a:r>
                        <a:rPr lang="en-US" b="0" dirty="0" smtClean="0">
                          <a:solidFill>
                            <a:schemeClr val="tx1"/>
                          </a:solidFill>
                        </a:rPr>
                        <a:t>Tell me what you know about diabetes</a:t>
                      </a:r>
                      <a:r>
                        <a:rPr lang="en-US" b="0" baseline="0" dirty="0" smtClean="0">
                          <a:solidFill>
                            <a:schemeClr val="tx1"/>
                          </a:solidFill>
                        </a:rPr>
                        <a:t> and how high blood sugar readings put your health at risk. </a:t>
                      </a:r>
                    </a:p>
                    <a:p>
                      <a:endParaRPr lang="en-US" b="0" dirty="0">
                        <a:solidFill>
                          <a:schemeClr val="tx1"/>
                        </a:solidFill>
                      </a:endParaRPr>
                    </a:p>
                  </a:txBody>
                  <a:tcPr/>
                </a:tc>
                <a:extLst>
                  <a:ext uri="{0D108BD9-81ED-4DB2-BD59-A6C34878D82A}">
                    <a16:rowId xmlns:a16="http://schemas.microsoft.com/office/drawing/2014/main" val="10001"/>
                  </a:ext>
                </a:extLst>
              </a:tr>
              <a:tr h="990600">
                <a:tc>
                  <a:txBody>
                    <a:bodyPr/>
                    <a:lstStyle/>
                    <a:p>
                      <a:r>
                        <a:rPr lang="en-US" dirty="0" smtClean="0">
                          <a:solidFill>
                            <a:schemeClr val="tx1"/>
                          </a:solidFill>
                        </a:rPr>
                        <a:t>Have you been limiting your</a:t>
                      </a:r>
                      <a:r>
                        <a:rPr lang="en-US" baseline="0" dirty="0" smtClean="0">
                          <a:solidFill>
                            <a:schemeClr val="tx1"/>
                          </a:solidFill>
                        </a:rPr>
                        <a:t> salt intake to help with your high blood pressure?</a:t>
                      </a:r>
                      <a:endParaRPr lang="en-US" dirty="0">
                        <a:solidFill>
                          <a:schemeClr val="tx1"/>
                        </a:solidFill>
                      </a:endParaRPr>
                    </a:p>
                  </a:txBody>
                  <a:tcPr/>
                </a:tc>
                <a:tc>
                  <a:txBody>
                    <a:bodyPr/>
                    <a:lstStyle/>
                    <a:p>
                      <a:r>
                        <a:rPr lang="en-US" b="0" dirty="0" smtClean="0">
                          <a:solidFill>
                            <a:schemeClr val="tx1"/>
                          </a:solidFill>
                        </a:rPr>
                        <a:t>What is your understanding about the impact of salt in the foods you eat on your blood pressure? </a:t>
                      </a:r>
                    </a:p>
                    <a:p>
                      <a:endParaRPr lang="en-US" b="0" dirty="0">
                        <a:solidFill>
                          <a:schemeClr val="tx1"/>
                        </a:solidFill>
                      </a:endParaRPr>
                    </a:p>
                  </a:txBody>
                  <a:tcPr/>
                </a:tc>
                <a:extLst>
                  <a:ext uri="{0D108BD9-81ED-4DB2-BD59-A6C34878D82A}">
                    <a16:rowId xmlns:a16="http://schemas.microsoft.com/office/drawing/2014/main" val="10002"/>
                  </a:ext>
                </a:extLst>
              </a:tr>
              <a:tr h="576435">
                <a:tc>
                  <a:txBody>
                    <a:bodyPr/>
                    <a:lstStyle/>
                    <a:p>
                      <a:r>
                        <a:rPr lang="en-US" dirty="0" smtClean="0">
                          <a:solidFill>
                            <a:schemeClr val="tx1"/>
                          </a:solidFill>
                        </a:rPr>
                        <a:t>Have you tried walking to</a:t>
                      </a:r>
                      <a:r>
                        <a:rPr lang="en-US" baseline="0" dirty="0" smtClean="0">
                          <a:solidFill>
                            <a:schemeClr val="tx1"/>
                          </a:solidFill>
                        </a:rPr>
                        <a:t> increase your physical activity?</a:t>
                      </a:r>
                      <a:endParaRPr lang="en-US" dirty="0">
                        <a:solidFill>
                          <a:schemeClr val="tx1"/>
                        </a:solidFill>
                      </a:endParaRPr>
                    </a:p>
                  </a:txBody>
                  <a:tcPr/>
                </a:tc>
                <a:tc>
                  <a:txBody>
                    <a:bodyPr/>
                    <a:lstStyle/>
                    <a:p>
                      <a:r>
                        <a:rPr lang="en-US" b="0" dirty="0" smtClean="0">
                          <a:solidFill>
                            <a:schemeClr val="tx1"/>
                          </a:solidFill>
                        </a:rPr>
                        <a:t>What</a:t>
                      </a:r>
                      <a:r>
                        <a:rPr lang="en-US" b="0" baseline="0" dirty="0" smtClean="0">
                          <a:solidFill>
                            <a:schemeClr val="tx1"/>
                          </a:solidFill>
                        </a:rPr>
                        <a:t> are some things you can think of to incorporate more activity into your routine?</a:t>
                      </a:r>
                    </a:p>
                    <a:p>
                      <a:endParaRPr lang="en-US" b="0" dirty="0">
                        <a:solidFill>
                          <a:schemeClr val="tx1"/>
                        </a:solidFill>
                      </a:endParaRPr>
                    </a:p>
                  </a:txBody>
                  <a:tcPr/>
                </a:tc>
                <a:extLst>
                  <a:ext uri="{0D108BD9-81ED-4DB2-BD59-A6C34878D82A}">
                    <a16:rowId xmlns:a16="http://schemas.microsoft.com/office/drawing/2014/main" val="10003"/>
                  </a:ext>
                </a:extLst>
              </a:tr>
              <a:tr h="576435">
                <a:tc>
                  <a:txBody>
                    <a:bodyPr/>
                    <a:lstStyle/>
                    <a:p>
                      <a:r>
                        <a:rPr lang="en-US" dirty="0" smtClean="0">
                          <a:solidFill>
                            <a:schemeClr val="tx1"/>
                          </a:solidFill>
                        </a:rPr>
                        <a:t>Did</a:t>
                      </a:r>
                      <a:r>
                        <a:rPr lang="en-US" baseline="0" dirty="0" smtClean="0">
                          <a:solidFill>
                            <a:schemeClr val="tx1"/>
                          </a:solidFill>
                        </a:rPr>
                        <a:t> you every miss any of your medications?</a:t>
                      </a:r>
                      <a:endParaRPr lang="en-US" dirty="0">
                        <a:solidFill>
                          <a:schemeClr val="tx1"/>
                        </a:solidFill>
                      </a:endParaRPr>
                    </a:p>
                  </a:txBody>
                  <a:tcPr/>
                </a:tc>
                <a:tc>
                  <a:txBody>
                    <a:bodyPr/>
                    <a:lstStyle/>
                    <a:p>
                      <a:r>
                        <a:rPr lang="en-US" b="0" dirty="0" smtClean="0">
                          <a:solidFill>
                            <a:schemeClr val="tx1"/>
                          </a:solidFill>
                        </a:rPr>
                        <a:t>About</a:t>
                      </a:r>
                      <a:r>
                        <a:rPr lang="en-US" b="0" baseline="0" dirty="0" smtClean="0">
                          <a:solidFill>
                            <a:schemeClr val="tx1"/>
                          </a:solidFill>
                        </a:rPr>
                        <a:t> how many pills did you miss in the past week?</a:t>
                      </a:r>
                    </a:p>
                    <a:p>
                      <a:endParaRPr lang="en-US" b="0" dirty="0">
                        <a:solidFill>
                          <a:schemeClr val="tx1"/>
                        </a:solidFill>
                      </a:endParaRPr>
                    </a:p>
                  </a:txBody>
                  <a:tcPr/>
                </a:tc>
                <a:extLst>
                  <a:ext uri="{0D108BD9-81ED-4DB2-BD59-A6C34878D82A}">
                    <a16:rowId xmlns:a16="http://schemas.microsoft.com/office/drawing/2014/main" val="10004"/>
                  </a:ext>
                </a:extLst>
              </a:tr>
            </a:tbl>
          </a:graphicData>
        </a:graphic>
      </p:graphicFrame>
      <p:sp>
        <p:nvSpPr>
          <p:cNvPr id="7" name="TextBox 6"/>
          <p:cNvSpPr txBox="1"/>
          <p:nvPr/>
        </p:nvSpPr>
        <p:spPr>
          <a:xfrm>
            <a:off x="-5166" y="6651135"/>
            <a:ext cx="10139766" cy="230832"/>
          </a:xfrm>
          <a:prstGeom prst="rect">
            <a:avLst/>
          </a:prstGeom>
          <a:noFill/>
        </p:spPr>
        <p:txBody>
          <a:bodyPr wrap="square" rtlCol="0">
            <a:spAutoFit/>
          </a:bodyPr>
          <a:lstStyle/>
          <a:p>
            <a:r>
              <a:rPr lang="en-US" sz="900" dirty="0" smtClean="0"/>
              <a:t>Kavookjian J. Motivational Interviewing. PSAP-VIII. Science and Practice of Pharmacotherapy. https</a:t>
            </a:r>
            <a:r>
              <a:rPr lang="en-US" sz="900" dirty="0"/>
              <a:t>://www.accp.com/docs/bookstore/psap/p7b08.sample01.pdf </a:t>
            </a:r>
            <a:r>
              <a:rPr lang="en-US" sz="900" dirty="0" smtClean="0"/>
              <a:t> </a:t>
            </a:r>
            <a:endParaRPr lang="en-US" sz="900" dirty="0"/>
          </a:p>
        </p:txBody>
      </p:sp>
    </p:spTree>
    <p:extLst>
      <p:ext uri="{BB962C8B-B14F-4D97-AF65-F5344CB8AC3E}">
        <p14:creationId xmlns:p14="http://schemas.microsoft.com/office/powerpoint/2010/main" val="211741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124200"/>
            <a:ext cx="8229600" cy="12192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How do you utilize team-based care in your clinics?</a:t>
            </a:r>
            <a:br>
              <a:rPr lang="en-US" dirty="0" smtClean="0"/>
            </a:br>
            <a:r>
              <a:rPr lang="en-US" dirty="0"/>
              <a:t/>
            </a:r>
            <a:br>
              <a:rPr lang="en-US" dirty="0"/>
            </a:br>
            <a:r>
              <a:rPr lang="en-US" dirty="0" smtClean="0"/>
              <a:t>How do you encourage collaboration among health care professionals?</a:t>
            </a:r>
            <a:endParaRPr lang="en-US" dirty="0"/>
          </a:p>
        </p:txBody>
      </p:sp>
    </p:spTree>
    <p:extLst>
      <p:ext uri="{BB962C8B-B14F-4D97-AF65-F5344CB8AC3E}">
        <p14:creationId xmlns:p14="http://schemas.microsoft.com/office/powerpoint/2010/main" val="40029249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a:bodyPr>
          <a:lstStyle/>
          <a:p>
            <a:pPr>
              <a:buFont typeface="Wingdings" panose="05000000000000000000" pitchFamily="2" charset="2"/>
              <a:buChar char="v"/>
            </a:pPr>
            <a:r>
              <a:rPr lang="en-US" dirty="0" smtClean="0"/>
              <a:t>31 Year old Female presented in May  2018</a:t>
            </a:r>
          </a:p>
          <a:p>
            <a:pPr marL="0" indent="0">
              <a:buNone/>
            </a:pPr>
            <a:r>
              <a:rPr lang="en-US" dirty="0" smtClean="0"/>
              <a:t>	-</a:t>
            </a:r>
            <a:r>
              <a:rPr lang="en-US" dirty="0" err="1" smtClean="0"/>
              <a:t>Hx</a:t>
            </a:r>
            <a:r>
              <a:rPr lang="en-US" dirty="0" smtClean="0"/>
              <a:t> of Type 2 DM, obesity, depression, anxiety, asthma. </a:t>
            </a:r>
          </a:p>
          <a:p>
            <a:pPr marL="0" indent="0">
              <a:buNone/>
            </a:pPr>
            <a:r>
              <a:rPr lang="en-US" dirty="0" smtClean="0"/>
              <a:t>	-</a:t>
            </a:r>
            <a:r>
              <a:rPr lang="en-US" dirty="0" err="1" smtClean="0"/>
              <a:t>Sx</a:t>
            </a:r>
            <a:r>
              <a:rPr lang="en-US" dirty="0" smtClean="0"/>
              <a:t>: Blurred vision, increased thirst, nausea, fatigue, confusion, increased urination. </a:t>
            </a:r>
          </a:p>
          <a:p>
            <a:pPr marL="0" indent="0">
              <a:buNone/>
            </a:pPr>
            <a:r>
              <a:rPr lang="en-US" dirty="0"/>
              <a:t>	</a:t>
            </a:r>
            <a:r>
              <a:rPr lang="en-US" dirty="0" smtClean="0"/>
              <a:t>-Initially presented with sinusitis, elevated blood glucose levels (195-406), and severe depression. </a:t>
            </a:r>
          </a:p>
          <a:p>
            <a:pPr marL="0" indent="0">
              <a:buNone/>
            </a:pPr>
            <a:r>
              <a:rPr lang="en-US" dirty="0" smtClean="0"/>
              <a:t>	-Treated with Metformin 1000 mg BID for several years. Started glipizide 5 mg BID a month prior. </a:t>
            </a:r>
          </a:p>
          <a:p>
            <a:pPr marL="0" indent="0">
              <a:buNone/>
            </a:pPr>
            <a:r>
              <a:rPr lang="en-US" dirty="0"/>
              <a:t>	</a:t>
            </a:r>
            <a:r>
              <a:rPr lang="en-US" dirty="0" smtClean="0"/>
              <a:t>-Patient’s diet was carb-based. Rarely ate breakfast. </a:t>
            </a:r>
          </a:p>
          <a:p>
            <a:pPr marL="0" indent="0">
              <a:buNone/>
            </a:pPr>
            <a:r>
              <a:rPr lang="en-US" dirty="0"/>
              <a:t>	</a:t>
            </a:r>
            <a:r>
              <a:rPr lang="en-US" dirty="0" smtClean="0"/>
              <a:t>-Poor sleeping habits. </a:t>
            </a:r>
            <a:endParaRPr lang="en-US" dirty="0"/>
          </a:p>
        </p:txBody>
      </p:sp>
      <p:sp>
        <p:nvSpPr>
          <p:cNvPr id="2" name="Title 1"/>
          <p:cNvSpPr>
            <a:spLocks noGrp="1"/>
          </p:cNvSpPr>
          <p:nvPr>
            <p:ph type="title"/>
          </p:nvPr>
        </p:nvSpPr>
        <p:spPr/>
        <p:txBody>
          <a:bodyPr/>
          <a:lstStyle/>
          <a:p>
            <a:pPr algn="ctr"/>
            <a:r>
              <a:rPr lang="en-US" dirty="0" smtClean="0"/>
              <a:t>Case Example</a:t>
            </a:r>
            <a:endParaRPr lang="en-US" dirty="0"/>
          </a:p>
        </p:txBody>
      </p:sp>
    </p:spTree>
    <p:extLst>
      <p:ext uri="{BB962C8B-B14F-4D97-AF65-F5344CB8AC3E}">
        <p14:creationId xmlns:p14="http://schemas.microsoft.com/office/powerpoint/2010/main" val="342558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arn(inVertical)">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smtClean="0"/>
              <a:t>-Labs were ordered at initial appointment. A1C 10.3%. Urine + for &gt;1000 </a:t>
            </a:r>
            <a:r>
              <a:rPr lang="en-US" dirty="0"/>
              <a:t>mg/</a:t>
            </a:r>
            <a:r>
              <a:rPr lang="en-US" dirty="0" err="1"/>
              <a:t>dL</a:t>
            </a:r>
            <a:r>
              <a:rPr lang="en-US" dirty="0"/>
              <a:t> </a:t>
            </a:r>
            <a:r>
              <a:rPr lang="en-US" dirty="0" smtClean="0"/>
              <a:t>glucose and ketones. </a:t>
            </a:r>
          </a:p>
          <a:p>
            <a:pPr marL="0" indent="0">
              <a:buNone/>
            </a:pPr>
            <a:r>
              <a:rPr lang="en-US" dirty="0" smtClean="0"/>
              <a:t>-Started CDE visits weekly or biweekly </a:t>
            </a:r>
          </a:p>
          <a:p>
            <a:pPr marL="0" indent="0">
              <a:buNone/>
            </a:pPr>
            <a:r>
              <a:rPr lang="en-US" dirty="0" smtClean="0"/>
              <a:t>-Started counseling sessions with clinic counselor</a:t>
            </a:r>
          </a:p>
          <a:p>
            <a:pPr marL="0" indent="0">
              <a:buNone/>
            </a:pPr>
            <a:r>
              <a:rPr lang="en-US" dirty="0" smtClean="0"/>
              <a:t>-Scheduled with dietitian monthly (patient needed 2 visits)</a:t>
            </a:r>
          </a:p>
          <a:p>
            <a:pPr marL="0" indent="0">
              <a:buNone/>
            </a:pPr>
            <a:r>
              <a:rPr lang="en-US" dirty="0" smtClean="0"/>
              <a:t>-Started Long-acting insulin and GLP-1 on 5/31/18</a:t>
            </a:r>
          </a:p>
          <a:p>
            <a:pPr marL="0" indent="0">
              <a:buNone/>
            </a:pPr>
            <a:r>
              <a:rPr lang="en-US" dirty="0" smtClean="0"/>
              <a:t>-Providers started adjusting depression and anxiety meds. </a:t>
            </a:r>
          </a:p>
          <a:p>
            <a:pPr marL="0" indent="0">
              <a:buNone/>
            </a:pPr>
            <a:r>
              <a:rPr lang="en-US" dirty="0" smtClean="0"/>
              <a:t>-Short-acting insulin added on 6/21/18 and patient saw dietitian. </a:t>
            </a:r>
          </a:p>
          <a:p>
            <a:pPr marL="0" indent="0">
              <a:buNone/>
            </a:pPr>
            <a:r>
              <a:rPr lang="en-US" dirty="0" smtClean="0"/>
              <a:t>-Custom SSI started on 6/30 for different meals .</a:t>
            </a:r>
          </a:p>
          <a:p>
            <a:pPr marL="0" indent="0">
              <a:buNone/>
            </a:pPr>
            <a:r>
              <a:rPr lang="en-US" dirty="0" smtClean="0"/>
              <a:t>-Patient saw Psychiatrist on 8/21/18. Meds adjusted again. </a:t>
            </a:r>
          </a:p>
          <a:p>
            <a:pPr marL="0" indent="0">
              <a:buNone/>
            </a:pPr>
            <a:r>
              <a:rPr lang="en-US" dirty="0" smtClean="0"/>
              <a:t>-Blood glucose in tight control on 7/10/18</a:t>
            </a:r>
          </a:p>
          <a:p>
            <a:pPr marL="0" indent="0">
              <a:buNone/>
            </a:pPr>
            <a:endParaRPr lang="en-US" dirty="0" smtClean="0"/>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lstStyle/>
          <a:p>
            <a:pPr algn="ctr"/>
            <a:r>
              <a:rPr lang="en-US" dirty="0" smtClean="0"/>
              <a:t>Progression of Interventions</a:t>
            </a:r>
            <a:endParaRPr lang="en-US" dirty="0"/>
          </a:p>
        </p:txBody>
      </p:sp>
    </p:spTree>
    <p:extLst>
      <p:ext uri="{BB962C8B-B14F-4D97-AF65-F5344CB8AC3E}">
        <p14:creationId xmlns:p14="http://schemas.microsoft.com/office/powerpoint/2010/main" val="326712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00629"/>
            <a:ext cx="8229600" cy="4572000"/>
          </a:xfrm>
        </p:spPr>
        <p:txBody>
          <a:bodyPr/>
          <a:lstStyle/>
          <a:p>
            <a:pPr>
              <a:buFont typeface="Wingdings" panose="05000000000000000000" pitchFamily="2" charset="2"/>
              <a:buChar char="v"/>
            </a:pPr>
            <a:r>
              <a:rPr lang="en-US" dirty="0" smtClean="0"/>
              <a:t>Patient states that she feels great (Mood is stabilized)</a:t>
            </a:r>
          </a:p>
          <a:p>
            <a:pPr>
              <a:buFont typeface="Wingdings" panose="05000000000000000000" pitchFamily="2" charset="2"/>
              <a:buChar char="v"/>
            </a:pPr>
            <a:r>
              <a:rPr lang="en-US" dirty="0" smtClean="0"/>
              <a:t>Blood glucose log is very consistent </a:t>
            </a:r>
          </a:p>
          <a:p>
            <a:pPr>
              <a:buFont typeface="Wingdings" panose="05000000000000000000" pitchFamily="2" charset="2"/>
              <a:buChar char="v"/>
            </a:pPr>
            <a:r>
              <a:rPr lang="en-US" dirty="0" smtClean="0"/>
              <a:t>Patient is more active</a:t>
            </a:r>
          </a:p>
          <a:p>
            <a:pPr>
              <a:buFont typeface="Wingdings" panose="05000000000000000000" pitchFamily="2" charset="2"/>
              <a:buChar char="v"/>
            </a:pPr>
            <a:r>
              <a:rPr lang="en-US" dirty="0" smtClean="0"/>
              <a:t>Diet is more consistent and well balanced</a:t>
            </a:r>
          </a:p>
          <a:p>
            <a:pPr>
              <a:buFont typeface="Wingdings" panose="05000000000000000000" pitchFamily="2" charset="2"/>
              <a:buChar char="v"/>
            </a:pPr>
            <a:r>
              <a:rPr lang="en-US" dirty="0" smtClean="0"/>
              <a:t>Patient is in control of her health outcomes and feels empowered </a:t>
            </a:r>
          </a:p>
          <a:p>
            <a:pPr>
              <a:buFont typeface="Wingdings" panose="05000000000000000000" pitchFamily="2" charset="2"/>
              <a:buChar char="v"/>
            </a:pPr>
            <a:r>
              <a:rPr lang="en-US" sz="4400" dirty="0" smtClean="0"/>
              <a:t>A1C is now 7.9% </a:t>
            </a:r>
          </a:p>
          <a:p>
            <a:pPr marL="0" indent="0">
              <a:buNone/>
            </a:pPr>
            <a:endParaRPr lang="en-US" dirty="0" smtClean="0"/>
          </a:p>
        </p:txBody>
      </p:sp>
      <p:sp>
        <p:nvSpPr>
          <p:cNvPr id="3" name="Title 2"/>
          <p:cNvSpPr>
            <a:spLocks noGrp="1"/>
          </p:cNvSpPr>
          <p:nvPr>
            <p:ph type="title"/>
          </p:nvPr>
        </p:nvSpPr>
        <p:spPr/>
        <p:txBody>
          <a:bodyPr>
            <a:normAutofit/>
          </a:bodyPr>
          <a:lstStyle/>
          <a:p>
            <a:pPr algn="ctr"/>
            <a:r>
              <a:rPr lang="en-US" sz="6000" dirty="0" smtClean="0"/>
              <a:t>Results</a:t>
            </a:r>
            <a:endParaRPr lang="en-US" sz="6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3914004"/>
            <a:ext cx="2895600" cy="2094911"/>
          </a:xfrm>
          <a:prstGeom prst="rect">
            <a:avLst/>
          </a:prstGeom>
        </p:spPr>
      </p:pic>
    </p:spTree>
    <p:extLst>
      <p:ext uri="{BB962C8B-B14F-4D97-AF65-F5344CB8AC3E}">
        <p14:creationId xmlns:p14="http://schemas.microsoft.com/office/powerpoint/2010/main" val="237788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p:cTn id="2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2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30"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smtClean="0"/>
          </a:p>
          <a:p>
            <a:pPr marL="0" indent="0" algn="ctr">
              <a:buNone/>
            </a:pPr>
            <a:r>
              <a:rPr lang="en-US" dirty="0" smtClean="0"/>
              <a:t>Contact: </a:t>
            </a:r>
          </a:p>
          <a:p>
            <a:pPr marL="0" indent="0" algn="ctr">
              <a:buNone/>
            </a:pPr>
            <a:endParaRPr lang="en-US" dirty="0"/>
          </a:p>
          <a:p>
            <a:pPr marL="0" indent="0" algn="ctr">
              <a:buNone/>
            </a:pPr>
            <a:r>
              <a:rPr lang="en-US" dirty="0" smtClean="0">
                <a:hlinkClick r:id="rId3"/>
              </a:rPr>
              <a:t>Stacy.wolf@froedtert.com</a:t>
            </a:r>
            <a:endParaRPr lang="en-US" dirty="0" smtClean="0"/>
          </a:p>
          <a:p>
            <a:pPr marL="0" indent="0" algn="ctr">
              <a:buNone/>
            </a:pPr>
            <a:r>
              <a:rPr lang="en-US" dirty="0" smtClean="0"/>
              <a:t>Direct Office Line</a:t>
            </a:r>
            <a:endParaRPr lang="en-US" dirty="0"/>
          </a:p>
          <a:p>
            <a:pPr marL="0" indent="0" algn="ctr">
              <a:buNone/>
            </a:pPr>
            <a:r>
              <a:rPr lang="en-US" dirty="0" smtClean="0"/>
              <a:t>262-257-2394</a:t>
            </a:r>
            <a:endParaRPr lang="en-US" dirty="0"/>
          </a:p>
        </p:txBody>
      </p:sp>
      <p:sp>
        <p:nvSpPr>
          <p:cNvPr id="3" name="Title 2"/>
          <p:cNvSpPr>
            <a:spLocks noGrp="1"/>
          </p:cNvSpPr>
          <p:nvPr>
            <p:ph type="title"/>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598886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smtClean="0">
                <a:solidFill>
                  <a:schemeClr val="bg2"/>
                </a:solidFill>
              </a:rPr>
              <a:t>Different perspectives </a:t>
            </a:r>
            <a:r>
              <a:rPr lang="en-US" sz="2000" dirty="0" smtClean="0"/>
              <a:t>on how to treat our challenging population</a:t>
            </a:r>
          </a:p>
          <a:p>
            <a:r>
              <a:rPr lang="en-US" sz="2000" b="1" dirty="0" smtClean="0">
                <a:solidFill>
                  <a:schemeClr val="bg2"/>
                </a:solidFill>
              </a:rPr>
              <a:t>Holistic care </a:t>
            </a:r>
            <a:r>
              <a:rPr lang="en-US" sz="2000" dirty="0" smtClean="0"/>
              <a:t>- </a:t>
            </a:r>
            <a:r>
              <a:rPr lang="en-US" sz="2000" dirty="0"/>
              <a:t>d</a:t>
            </a:r>
            <a:r>
              <a:rPr lang="en-US" sz="2000" dirty="0" smtClean="0"/>
              <a:t>iagnostic/medicinal, lifestyle change, dietary advice, mental health counseling, psychiatric medicine </a:t>
            </a:r>
          </a:p>
          <a:p>
            <a:r>
              <a:rPr lang="en-US" sz="2000" b="1" dirty="0" smtClean="0">
                <a:solidFill>
                  <a:schemeClr val="bg2"/>
                </a:solidFill>
              </a:rPr>
              <a:t>Unique strengths </a:t>
            </a:r>
            <a:r>
              <a:rPr lang="en-US" sz="2000" dirty="0" smtClean="0"/>
              <a:t>(e.g., culture, communication style) allow providers to form different bonds with patients</a:t>
            </a:r>
          </a:p>
          <a:p>
            <a:endParaRPr lang="en-US" sz="2000" dirty="0" smtClean="0"/>
          </a:p>
          <a:p>
            <a:pPr marL="0" indent="0" algn="ctr">
              <a:buNone/>
            </a:pPr>
            <a:r>
              <a:rPr lang="en-US" sz="2000" i="1" dirty="0" smtClean="0"/>
              <a:t>Collaboration to provide comprehensive, patient-centered care and build a trusting and lasting relationship with our patients  </a:t>
            </a:r>
          </a:p>
          <a:p>
            <a:pPr algn="ctr"/>
            <a:endParaRPr lang="en-US" i="1" dirty="0"/>
          </a:p>
        </p:txBody>
      </p:sp>
      <p:sp>
        <p:nvSpPr>
          <p:cNvPr id="3" name="Title 2"/>
          <p:cNvSpPr>
            <a:spLocks noGrp="1"/>
          </p:cNvSpPr>
          <p:nvPr>
            <p:ph type="title"/>
          </p:nvPr>
        </p:nvSpPr>
        <p:spPr/>
        <p:txBody>
          <a:bodyPr/>
          <a:lstStyle/>
          <a:p>
            <a:pPr algn="ctr"/>
            <a:r>
              <a:rPr lang="en-US" dirty="0" smtClean="0"/>
              <a:t>Advantages to Team-</a:t>
            </a:r>
            <a:r>
              <a:rPr lang="en-US" dirty="0"/>
              <a:t>B</a:t>
            </a:r>
            <a:r>
              <a:rPr lang="en-US" dirty="0" smtClean="0"/>
              <a:t>ased </a:t>
            </a:r>
            <a:r>
              <a:rPr lang="en-US" dirty="0"/>
              <a:t>C</a:t>
            </a:r>
            <a:r>
              <a:rPr lang="en-US" dirty="0" smtClean="0"/>
              <a:t>are</a:t>
            </a:r>
            <a:endParaRPr lang="en-US" dirty="0"/>
          </a:p>
        </p:txBody>
      </p:sp>
      <p:pic>
        <p:nvPicPr>
          <p:cNvPr id="1026" name="Picture 2"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495800"/>
            <a:ext cx="2955737"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90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fade">
                                      <p:cBhvr>
                                        <p:cTn id="27" dur="1000"/>
                                        <p:tgtEl>
                                          <p:spTgt spid="1026"/>
                                        </p:tgtEl>
                                      </p:cBhvr>
                                    </p:animEffect>
                                    <p:anim calcmode="lin" valueType="num">
                                      <p:cBhvr>
                                        <p:cTn id="28" dur="1000" fill="hold"/>
                                        <p:tgtEl>
                                          <p:spTgt spid="1026"/>
                                        </p:tgtEl>
                                        <p:attrNameLst>
                                          <p:attrName>ppt_x</p:attrName>
                                        </p:attrNameLst>
                                      </p:cBhvr>
                                      <p:tavLst>
                                        <p:tav tm="0">
                                          <p:val>
                                            <p:strVal val="#ppt_x"/>
                                          </p:val>
                                        </p:tav>
                                        <p:tav tm="100000">
                                          <p:val>
                                            <p:strVal val="#ppt_x"/>
                                          </p:val>
                                        </p:tav>
                                      </p:tavLst>
                                    </p:anim>
                                    <p:anim calcmode="lin" valueType="num">
                                      <p:cBhvr>
                                        <p:cTn id="2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dirty="0" smtClean="0"/>
              <a:t>Ensuring continuity of care with multiple providers</a:t>
            </a:r>
          </a:p>
          <a:p>
            <a:pPr lvl="1">
              <a:buFont typeface="Wingdings" panose="05000000000000000000" pitchFamily="2" charset="2"/>
              <a:buChar char="v"/>
            </a:pPr>
            <a:r>
              <a:rPr lang="en-US" sz="2100" dirty="0" smtClean="0">
                <a:solidFill>
                  <a:schemeClr val="tx1"/>
                </a:solidFill>
              </a:rPr>
              <a:t>Patients do not always see the same provider in clinic</a:t>
            </a:r>
          </a:p>
          <a:p>
            <a:pPr lvl="1">
              <a:buFont typeface="Wingdings" panose="05000000000000000000" pitchFamily="2" charset="2"/>
              <a:buChar char="v"/>
            </a:pPr>
            <a:r>
              <a:rPr lang="en-US" sz="2100" u="sng" dirty="0" smtClean="0"/>
              <a:t>Solutions</a:t>
            </a:r>
            <a:r>
              <a:rPr lang="en-US" sz="2100" dirty="0" smtClean="0"/>
              <a:t>: </a:t>
            </a:r>
          </a:p>
          <a:p>
            <a:pPr lvl="2">
              <a:buFont typeface="Wingdings" panose="05000000000000000000" pitchFamily="2" charset="2"/>
              <a:buChar char="v"/>
            </a:pPr>
            <a:r>
              <a:rPr lang="en-US" sz="2000" dirty="0" smtClean="0"/>
              <a:t>Pre-clinic huddle and post-clinic debrief</a:t>
            </a:r>
          </a:p>
          <a:p>
            <a:pPr lvl="2">
              <a:buFont typeface="Wingdings" panose="05000000000000000000" pitchFamily="2" charset="2"/>
              <a:buChar char="v"/>
            </a:pPr>
            <a:r>
              <a:rPr lang="en-US" sz="2000" dirty="0" smtClean="0"/>
              <a:t>RN Care Coordinator </a:t>
            </a:r>
          </a:p>
          <a:p>
            <a:pPr lvl="2">
              <a:buFont typeface="Wingdings" panose="05000000000000000000" pitchFamily="2" charset="2"/>
              <a:buChar char="v"/>
            </a:pPr>
            <a:endParaRPr lang="en-US" sz="2200" dirty="0" smtClean="0"/>
          </a:p>
          <a:p>
            <a:pPr>
              <a:buFont typeface="Wingdings" panose="05000000000000000000" pitchFamily="2" charset="2"/>
              <a:buChar char="v"/>
            </a:pPr>
            <a:r>
              <a:rPr lang="en-US" dirty="0" smtClean="0"/>
              <a:t>Certain staff members are not present every evening</a:t>
            </a:r>
          </a:p>
          <a:p>
            <a:pPr lvl="1">
              <a:buFont typeface="Wingdings" panose="05000000000000000000" pitchFamily="2" charset="2"/>
              <a:buChar char="v"/>
            </a:pPr>
            <a:r>
              <a:rPr lang="en-US" sz="2100" dirty="0" smtClean="0">
                <a:solidFill>
                  <a:schemeClr val="tx1"/>
                </a:solidFill>
              </a:rPr>
              <a:t>Dietician and psychiatrist only in clinic once per month</a:t>
            </a:r>
          </a:p>
          <a:p>
            <a:pPr lvl="1">
              <a:buFont typeface="Wingdings" panose="05000000000000000000" pitchFamily="2" charset="2"/>
              <a:buChar char="v"/>
            </a:pPr>
            <a:r>
              <a:rPr lang="en-US" sz="2100" dirty="0" smtClean="0">
                <a:solidFill>
                  <a:schemeClr val="tx1"/>
                </a:solidFill>
              </a:rPr>
              <a:t>Pharmacy residents only twice per month </a:t>
            </a:r>
          </a:p>
          <a:p>
            <a:pPr lvl="1">
              <a:buFont typeface="Wingdings" panose="05000000000000000000" pitchFamily="2" charset="2"/>
              <a:buChar char="v"/>
            </a:pPr>
            <a:r>
              <a:rPr lang="en-US" sz="2100" u="sng" dirty="0" smtClean="0"/>
              <a:t>Solutions</a:t>
            </a:r>
            <a:r>
              <a:rPr lang="en-US" sz="2100" dirty="0" smtClean="0"/>
              <a:t>: </a:t>
            </a:r>
          </a:p>
          <a:p>
            <a:pPr lvl="2">
              <a:buFont typeface="Wingdings" panose="05000000000000000000" pitchFamily="2" charset="2"/>
              <a:buChar char="v"/>
            </a:pPr>
            <a:r>
              <a:rPr lang="en-US" sz="2000" dirty="0" smtClean="0"/>
              <a:t>Proactive outreach – schedule appointments in advance</a:t>
            </a:r>
            <a:endParaRPr lang="en-US" sz="2200" dirty="0"/>
          </a:p>
        </p:txBody>
      </p:sp>
      <p:sp>
        <p:nvSpPr>
          <p:cNvPr id="3" name="Title 2"/>
          <p:cNvSpPr>
            <a:spLocks noGrp="1"/>
          </p:cNvSpPr>
          <p:nvPr>
            <p:ph type="title"/>
          </p:nvPr>
        </p:nvSpPr>
        <p:spPr/>
        <p:txBody>
          <a:bodyPr>
            <a:normAutofit/>
          </a:bodyPr>
          <a:lstStyle/>
          <a:p>
            <a:pPr algn="ctr"/>
            <a:r>
              <a:rPr lang="en-US" dirty="0" smtClean="0"/>
              <a:t>Barriers in our Outreach Clinic</a:t>
            </a:r>
            <a:endParaRPr lang="en-US" dirty="0"/>
          </a:p>
        </p:txBody>
      </p:sp>
    </p:spTree>
    <p:extLst>
      <p:ext uri="{BB962C8B-B14F-4D97-AF65-F5344CB8AC3E}">
        <p14:creationId xmlns:p14="http://schemas.microsoft.com/office/powerpoint/2010/main" val="187067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90800"/>
            <a:ext cx="8229600" cy="1219200"/>
          </a:xfrm>
        </p:spPr>
        <p:txBody>
          <a:bodyPr>
            <a:normAutofit fontScale="90000"/>
          </a:bodyPr>
          <a:lstStyle/>
          <a:p>
            <a:pPr algn="ctr"/>
            <a:r>
              <a:rPr lang="en-US" dirty="0" smtClean="0">
                <a:solidFill>
                  <a:schemeClr val="tx1"/>
                </a:solidFill>
              </a:rPr>
              <a:t>What barriers have you experienced in your clinics and how have you worked together to overcome them?</a:t>
            </a:r>
            <a:endParaRPr lang="en-US" dirty="0">
              <a:solidFill>
                <a:schemeClr val="tx1"/>
              </a:solidFill>
            </a:endParaRPr>
          </a:p>
        </p:txBody>
      </p:sp>
    </p:spTree>
    <p:extLst>
      <p:ext uri="{BB962C8B-B14F-4D97-AF65-F5344CB8AC3E}">
        <p14:creationId xmlns:p14="http://schemas.microsoft.com/office/powerpoint/2010/main" val="43158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0"/>
            <a:ext cx="8229600" cy="4572000"/>
          </a:xfrm>
        </p:spPr>
        <p:txBody>
          <a:bodyPr>
            <a:noAutofit/>
          </a:bodyPr>
          <a:lstStyle/>
          <a:p>
            <a:r>
              <a:rPr lang="en-US" sz="2200" dirty="0" smtClean="0"/>
              <a:t>Last CPE</a:t>
            </a:r>
          </a:p>
          <a:p>
            <a:r>
              <a:rPr lang="en-US" sz="2200" dirty="0" smtClean="0"/>
              <a:t>Last PAP</a:t>
            </a:r>
          </a:p>
          <a:p>
            <a:r>
              <a:rPr lang="en-US" sz="2200" dirty="0" smtClean="0"/>
              <a:t>Last Mammogram (Well Women’s Program)</a:t>
            </a:r>
          </a:p>
          <a:p>
            <a:r>
              <a:rPr lang="en-US" sz="2200" dirty="0"/>
              <a:t>Last dental, foot, and eye </a:t>
            </a:r>
            <a:r>
              <a:rPr lang="en-US" sz="2200" dirty="0" smtClean="0"/>
              <a:t>exam</a:t>
            </a:r>
          </a:p>
          <a:p>
            <a:r>
              <a:rPr lang="en-US" sz="2200" dirty="0" smtClean="0"/>
              <a:t>Colonoscopy (Grant for free screening colonoscopy)</a:t>
            </a:r>
          </a:p>
          <a:p>
            <a:r>
              <a:rPr lang="en-US" sz="2200" dirty="0" smtClean="0"/>
              <a:t>Routine </a:t>
            </a:r>
            <a:r>
              <a:rPr lang="en-US" sz="2200" dirty="0"/>
              <a:t>lab work: A1C, CBC, BMP, FLP</a:t>
            </a:r>
          </a:p>
          <a:p>
            <a:r>
              <a:rPr lang="en-US" sz="2200" dirty="0" smtClean="0"/>
              <a:t>Blood </a:t>
            </a:r>
            <a:r>
              <a:rPr lang="en-US" sz="2200" dirty="0"/>
              <a:t>pressure reading</a:t>
            </a:r>
          </a:p>
          <a:p>
            <a:r>
              <a:rPr lang="en-US" sz="2200" dirty="0" smtClean="0"/>
              <a:t>Tobacco </a:t>
            </a:r>
            <a:r>
              <a:rPr lang="en-US" sz="2200" dirty="0"/>
              <a:t>Screening</a:t>
            </a:r>
          </a:p>
          <a:p>
            <a:r>
              <a:rPr lang="en-US" sz="2200" dirty="0" smtClean="0"/>
              <a:t>Vaccine </a:t>
            </a:r>
            <a:r>
              <a:rPr lang="en-US" sz="2200" dirty="0"/>
              <a:t>screening (e.g., influenza, pneumococcal</a:t>
            </a:r>
            <a:r>
              <a:rPr lang="en-US" sz="2200" dirty="0" smtClean="0"/>
              <a:t>)</a:t>
            </a:r>
            <a:endParaRPr lang="en-US" sz="2200" dirty="0"/>
          </a:p>
        </p:txBody>
      </p:sp>
      <p:sp>
        <p:nvSpPr>
          <p:cNvPr id="3" name="Title 2"/>
          <p:cNvSpPr>
            <a:spLocks noGrp="1"/>
          </p:cNvSpPr>
          <p:nvPr>
            <p:ph type="title"/>
          </p:nvPr>
        </p:nvSpPr>
        <p:spPr/>
        <p:txBody>
          <a:bodyPr/>
          <a:lstStyle/>
          <a:p>
            <a:pPr algn="ctr"/>
            <a:r>
              <a:rPr lang="en-US" dirty="0" smtClean="0"/>
              <a:t>RN Care Coordinator Role</a:t>
            </a:r>
            <a:endParaRPr lang="en-US" dirty="0"/>
          </a:p>
        </p:txBody>
      </p:sp>
      <p:sp>
        <p:nvSpPr>
          <p:cNvPr id="5" name="TextBox 4"/>
          <p:cNvSpPr txBox="1"/>
          <p:nvPr/>
        </p:nvSpPr>
        <p:spPr>
          <a:xfrm>
            <a:off x="990600" y="1524000"/>
            <a:ext cx="7010400" cy="830997"/>
          </a:xfrm>
          <a:prstGeom prst="rect">
            <a:avLst/>
          </a:prstGeom>
          <a:noFill/>
        </p:spPr>
        <p:txBody>
          <a:bodyPr wrap="square" rtlCol="0">
            <a:spAutoFit/>
          </a:bodyPr>
          <a:lstStyle/>
          <a:p>
            <a:pPr algn="ctr"/>
            <a:r>
              <a:rPr lang="en-US" sz="2400" dirty="0">
                <a:solidFill>
                  <a:schemeClr val="tx2"/>
                </a:solidFill>
              </a:rPr>
              <a:t>Complete pre-clinic chart review for primary care wellness as age and gender appropriate</a:t>
            </a:r>
          </a:p>
        </p:txBody>
      </p:sp>
    </p:spTree>
    <p:extLst>
      <p:ext uri="{BB962C8B-B14F-4D97-AF65-F5344CB8AC3E}">
        <p14:creationId xmlns:p14="http://schemas.microsoft.com/office/powerpoint/2010/main" val="343519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500"/>
                                        <p:tgtEl>
                                          <p:spTgt spid="2">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500"/>
                                        <p:tgtEl>
                                          <p:spTgt spid="2">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400" dirty="0" smtClean="0"/>
          </a:p>
          <a:p>
            <a:pPr marL="0" indent="0" algn="ctr">
              <a:buNone/>
            </a:pPr>
            <a:r>
              <a:rPr lang="en-US" sz="3600" u="sng" dirty="0" smtClean="0">
                <a:solidFill>
                  <a:schemeClr val="tx2"/>
                </a:solidFill>
              </a:rPr>
              <a:t>Action</a:t>
            </a:r>
            <a:r>
              <a:rPr lang="en-US" sz="3600" dirty="0">
                <a:solidFill>
                  <a:schemeClr val="tx2"/>
                </a:solidFill>
              </a:rPr>
              <a:t>: </a:t>
            </a:r>
            <a:endParaRPr lang="en-US" sz="3600" dirty="0" smtClean="0">
              <a:solidFill>
                <a:schemeClr val="tx2"/>
              </a:solidFill>
            </a:endParaRPr>
          </a:p>
          <a:p>
            <a:pPr marL="0" indent="0" algn="ctr">
              <a:buNone/>
            </a:pPr>
            <a:r>
              <a:rPr lang="en-US" sz="2800" i="1" dirty="0" smtClean="0"/>
              <a:t>Alert </a:t>
            </a:r>
            <a:r>
              <a:rPr lang="en-US" sz="2800" i="1" dirty="0"/>
              <a:t>provider with note in chart with care that needs to be completed for best practice</a:t>
            </a:r>
            <a:r>
              <a:rPr lang="en-US" sz="2800" i="1" dirty="0" smtClean="0"/>
              <a:t>.</a:t>
            </a:r>
            <a:endParaRPr lang="en-US" sz="2800" i="1" dirty="0"/>
          </a:p>
          <a:p>
            <a:pPr marL="0" indent="0" algn="ctr">
              <a:buNone/>
            </a:pPr>
            <a:endParaRPr lang="en-US" sz="2800" i="1" dirty="0" smtClean="0"/>
          </a:p>
          <a:p>
            <a:pPr marL="0" indent="0" algn="ctr">
              <a:buNone/>
            </a:pPr>
            <a:r>
              <a:rPr lang="en-US" sz="2800" i="1" dirty="0" smtClean="0"/>
              <a:t>Discuss needs in pre-clinic huddle </a:t>
            </a:r>
          </a:p>
          <a:p>
            <a:pPr marL="0" indent="0">
              <a:buNone/>
            </a:pPr>
            <a:endParaRPr lang="en-US" sz="2400" dirty="0"/>
          </a:p>
          <a:p>
            <a:endParaRPr lang="en-US" dirty="0"/>
          </a:p>
        </p:txBody>
      </p:sp>
      <p:sp>
        <p:nvSpPr>
          <p:cNvPr id="3" name="Title 2"/>
          <p:cNvSpPr>
            <a:spLocks noGrp="1"/>
          </p:cNvSpPr>
          <p:nvPr>
            <p:ph type="title"/>
          </p:nvPr>
        </p:nvSpPr>
        <p:spPr>
          <a:xfrm>
            <a:off x="457200" y="152400"/>
            <a:ext cx="8229600" cy="1143000"/>
          </a:xfrm>
        </p:spPr>
        <p:txBody>
          <a:bodyPr/>
          <a:lstStyle/>
          <a:p>
            <a:pPr algn="ctr"/>
            <a:r>
              <a:rPr lang="en-US" dirty="0" smtClean="0"/>
              <a:t>RN Care Coordinator Role</a:t>
            </a:r>
            <a:endParaRPr lang="en-US" dirty="0"/>
          </a:p>
        </p:txBody>
      </p:sp>
    </p:spTree>
    <p:extLst>
      <p:ext uri="{BB962C8B-B14F-4D97-AF65-F5344CB8AC3E}">
        <p14:creationId xmlns:p14="http://schemas.microsoft.com/office/powerpoint/2010/main" val="244682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01558"/>
            <a:ext cx="8229600" cy="4572000"/>
          </a:xfrm>
        </p:spPr>
        <p:txBody>
          <a:bodyPr>
            <a:normAutofit lnSpcReduction="10000"/>
          </a:bodyPr>
          <a:lstStyle/>
          <a:p>
            <a:pPr>
              <a:buFont typeface="Wingdings" panose="05000000000000000000" pitchFamily="2" charset="2"/>
              <a:buChar char="v"/>
            </a:pPr>
            <a:r>
              <a:rPr lang="en-US" sz="2400" u="sng" dirty="0" smtClean="0">
                <a:solidFill>
                  <a:schemeClr val="bg2"/>
                </a:solidFill>
              </a:rPr>
              <a:t>Blood Pressure (BP) Audits</a:t>
            </a:r>
            <a:r>
              <a:rPr lang="en-US" sz="2400" dirty="0" smtClean="0">
                <a:solidFill>
                  <a:schemeClr val="bg2"/>
                </a:solidFill>
              </a:rPr>
              <a:t>: </a:t>
            </a:r>
          </a:p>
          <a:p>
            <a:pPr lvl="1">
              <a:buFont typeface="Wingdings" panose="05000000000000000000" pitchFamily="2" charset="2"/>
              <a:buChar char="v"/>
            </a:pPr>
            <a:r>
              <a:rPr lang="en-US" sz="2000" dirty="0" smtClean="0">
                <a:solidFill>
                  <a:schemeClr val="tx1"/>
                </a:solidFill>
              </a:rPr>
              <a:t>Place flow sheet in chart to track chronological BPs</a:t>
            </a:r>
          </a:p>
          <a:p>
            <a:pPr lvl="1">
              <a:buFont typeface="Wingdings" panose="05000000000000000000" pitchFamily="2" charset="2"/>
              <a:buChar char="v"/>
            </a:pPr>
            <a:r>
              <a:rPr lang="en-US" sz="2000" dirty="0" smtClean="0">
                <a:solidFill>
                  <a:schemeClr val="tx1"/>
                </a:solidFill>
              </a:rPr>
              <a:t>Document drug therapy, ASCVD risk score, and patient education   </a:t>
            </a:r>
          </a:p>
          <a:p>
            <a:pPr lvl="1">
              <a:buFont typeface="Wingdings" panose="05000000000000000000" pitchFamily="2" charset="2"/>
              <a:buChar char="v"/>
            </a:pPr>
            <a:r>
              <a:rPr lang="en-US" sz="2000" dirty="0" smtClean="0">
                <a:solidFill>
                  <a:schemeClr val="tx1"/>
                </a:solidFill>
              </a:rPr>
              <a:t>Assess for ACE-I or ARB use in patients with diabetes </a:t>
            </a:r>
          </a:p>
          <a:p>
            <a:pPr lvl="1">
              <a:buFont typeface="Wingdings" panose="05000000000000000000" pitchFamily="2" charset="2"/>
              <a:buChar char="v"/>
            </a:pPr>
            <a:r>
              <a:rPr lang="en-US" sz="2000" dirty="0" smtClean="0">
                <a:solidFill>
                  <a:schemeClr val="tx1"/>
                </a:solidFill>
              </a:rPr>
              <a:t>Assess if cause for elevated BP is identifiable and documented</a:t>
            </a:r>
          </a:p>
          <a:p>
            <a:pPr lvl="1">
              <a:buFont typeface="Wingdings" panose="05000000000000000000" pitchFamily="2" charset="2"/>
              <a:buChar char="v"/>
            </a:pPr>
            <a:r>
              <a:rPr lang="en-US" sz="2000" dirty="0" smtClean="0">
                <a:solidFill>
                  <a:schemeClr val="tx1"/>
                </a:solidFill>
              </a:rPr>
              <a:t>Alert provider if BPs consistently elevated for further work up and management</a:t>
            </a:r>
            <a:r>
              <a:rPr lang="en-US" sz="2200" dirty="0" smtClean="0">
                <a:solidFill>
                  <a:schemeClr val="tx1"/>
                </a:solidFill>
              </a:rPr>
              <a:t> </a:t>
            </a:r>
          </a:p>
          <a:p>
            <a:pPr lvl="1">
              <a:buFont typeface="Wingdings" panose="05000000000000000000" pitchFamily="2" charset="2"/>
              <a:buChar char="v"/>
            </a:pPr>
            <a:endParaRPr lang="en-US" sz="2000" dirty="0" smtClean="0">
              <a:solidFill>
                <a:schemeClr val="tx1"/>
              </a:solidFill>
            </a:endParaRPr>
          </a:p>
          <a:p>
            <a:pPr>
              <a:buFont typeface="Wingdings" panose="05000000000000000000" pitchFamily="2" charset="2"/>
              <a:buChar char="v"/>
            </a:pPr>
            <a:r>
              <a:rPr lang="en-US" sz="2400" u="sng" dirty="0" smtClean="0">
                <a:solidFill>
                  <a:schemeClr val="bg2"/>
                </a:solidFill>
              </a:rPr>
              <a:t>Cholesterol Result </a:t>
            </a:r>
            <a:r>
              <a:rPr lang="en-US" sz="2400" u="sng" dirty="0">
                <a:solidFill>
                  <a:schemeClr val="bg2"/>
                </a:solidFill>
              </a:rPr>
              <a:t>R</a:t>
            </a:r>
            <a:r>
              <a:rPr lang="en-US" sz="2400" u="sng" dirty="0" smtClean="0">
                <a:solidFill>
                  <a:schemeClr val="bg2"/>
                </a:solidFill>
              </a:rPr>
              <a:t>eview</a:t>
            </a:r>
            <a:r>
              <a:rPr lang="en-US" sz="2400" dirty="0" smtClean="0">
                <a:solidFill>
                  <a:schemeClr val="bg2"/>
                </a:solidFill>
              </a:rPr>
              <a:t>: </a:t>
            </a:r>
          </a:p>
          <a:p>
            <a:pPr lvl="1">
              <a:buFont typeface="Wingdings" panose="05000000000000000000" pitchFamily="2" charset="2"/>
              <a:buChar char="v"/>
            </a:pPr>
            <a:r>
              <a:rPr lang="en-US" sz="2000" dirty="0" smtClean="0">
                <a:solidFill>
                  <a:schemeClr val="tx1"/>
                </a:solidFill>
              </a:rPr>
              <a:t>Notify and discuss with provider if lipids elevated to determine when labs should be repeated and if patient is on appropriate therapy</a:t>
            </a:r>
          </a:p>
          <a:p>
            <a:pPr lvl="1">
              <a:buFont typeface="Wingdings" panose="05000000000000000000" pitchFamily="2" charset="2"/>
              <a:buChar char="v"/>
            </a:pPr>
            <a:r>
              <a:rPr lang="en-US" sz="2000" dirty="0" smtClean="0">
                <a:solidFill>
                  <a:schemeClr val="tx1"/>
                </a:solidFill>
              </a:rPr>
              <a:t>Determine if patient has received proper education</a:t>
            </a:r>
          </a:p>
          <a:p>
            <a:endParaRPr lang="en-US" sz="2900" dirty="0"/>
          </a:p>
        </p:txBody>
      </p:sp>
      <p:sp>
        <p:nvSpPr>
          <p:cNvPr id="3" name="Title 2"/>
          <p:cNvSpPr>
            <a:spLocks noGrp="1"/>
          </p:cNvSpPr>
          <p:nvPr>
            <p:ph type="title"/>
          </p:nvPr>
        </p:nvSpPr>
        <p:spPr/>
        <p:txBody>
          <a:bodyPr/>
          <a:lstStyle/>
          <a:p>
            <a:pPr algn="ctr"/>
            <a:r>
              <a:rPr lang="en-US" dirty="0" smtClean="0"/>
              <a:t>RN Care Coordinator Role</a:t>
            </a:r>
            <a:endParaRPr lang="en-US" dirty="0"/>
          </a:p>
        </p:txBody>
      </p:sp>
      <p:sp>
        <p:nvSpPr>
          <p:cNvPr id="4" name="TextBox 3"/>
          <p:cNvSpPr txBox="1"/>
          <p:nvPr/>
        </p:nvSpPr>
        <p:spPr>
          <a:xfrm>
            <a:off x="1066800" y="1470561"/>
            <a:ext cx="7010400" cy="830997"/>
          </a:xfrm>
          <a:prstGeom prst="rect">
            <a:avLst/>
          </a:prstGeom>
          <a:noFill/>
        </p:spPr>
        <p:txBody>
          <a:bodyPr wrap="square" rtlCol="0">
            <a:spAutoFit/>
          </a:bodyPr>
          <a:lstStyle/>
          <a:p>
            <a:pPr algn="ctr"/>
            <a:r>
              <a:rPr lang="en-US" sz="2400" dirty="0">
                <a:solidFill>
                  <a:schemeClr val="tx2"/>
                </a:solidFill>
              </a:rPr>
              <a:t>Complete pre-clinic chart review for chronic conditions</a:t>
            </a:r>
            <a:endParaRPr lang="en-US" sz="1600" u="sng" dirty="0">
              <a:solidFill>
                <a:schemeClr val="tx2"/>
              </a:solidFill>
            </a:endParaRPr>
          </a:p>
        </p:txBody>
      </p:sp>
    </p:spTree>
    <p:extLst>
      <p:ext uri="{BB962C8B-B14F-4D97-AF65-F5344CB8AC3E}">
        <p14:creationId xmlns:p14="http://schemas.microsoft.com/office/powerpoint/2010/main" val="218751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fade">
                                      <p:cBhvr>
                                        <p:cTn id="30" dur="500"/>
                                        <p:tgtEl>
                                          <p:spTgt spid="2">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fade">
                                      <p:cBhvr>
                                        <p:cTn id="33"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2400" u="sng" dirty="0" smtClean="0">
                <a:solidFill>
                  <a:schemeClr val="bg2"/>
                </a:solidFill>
              </a:rPr>
              <a:t>Diabetic Chart Review</a:t>
            </a:r>
            <a:r>
              <a:rPr lang="en-US" sz="2400" dirty="0">
                <a:solidFill>
                  <a:schemeClr val="bg2"/>
                </a:solidFill>
              </a:rPr>
              <a:t>: </a:t>
            </a:r>
          </a:p>
          <a:p>
            <a:pPr lvl="1">
              <a:buFont typeface="Wingdings" panose="05000000000000000000" pitchFamily="2" charset="2"/>
              <a:buChar char="v"/>
            </a:pPr>
            <a:r>
              <a:rPr lang="en-US" sz="2000" dirty="0" smtClean="0">
                <a:solidFill>
                  <a:schemeClr val="tx1"/>
                </a:solidFill>
              </a:rPr>
              <a:t>Ensure patient’s A1c is up to date (to be measure every 3 months or as recommended) </a:t>
            </a:r>
          </a:p>
          <a:p>
            <a:pPr lvl="1">
              <a:buFont typeface="Wingdings" panose="05000000000000000000" pitchFamily="2" charset="2"/>
              <a:buChar char="v"/>
            </a:pPr>
            <a:r>
              <a:rPr lang="en-US" sz="2000" dirty="0" smtClean="0">
                <a:solidFill>
                  <a:schemeClr val="tx1"/>
                </a:solidFill>
              </a:rPr>
              <a:t>Assess if most recent A1c and BP are at goal </a:t>
            </a:r>
            <a:endParaRPr lang="en-US" sz="2000" dirty="0">
              <a:solidFill>
                <a:schemeClr val="tx1"/>
              </a:solidFill>
            </a:endParaRPr>
          </a:p>
          <a:p>
            <a:pPr lvl="1">
              <a:buFont typeface="Wingdings" panose="05000000000000000000" pitchFamily="2" charset="2"/>
              <a:buChar char="v"/>
            </a:pPr>
            <a:r>
              <a:rPr lang="en-US" sz="2000" dirty="0" smtClean="0">
                <a:solidFill>
                  <a:schemeClr val="tx1"/>
                </a:solidFill>
              </a:rPr>
              <a:t>Assess if the patient has received diabetes education</a:t>
            </a:r>
          </a:p>
          <a:p>
            <a:pPr lvl="1">
              <a:buFont typeface="Wingdings" panose="05000000000000000000" pitchFamily="2" charset="2"/>
              <a:buChar char="v"/>
            </a:pPr>
            <a:r>
              <a:rPr lang="en-US" sz="2000" dirty="0" smtClean="0">
                <a:solidFill>
                  <a:schemeClr val="tx1"/>
                </a:solidFill>
              </a:rPr>
              <a:t>Review </a:t>
            </a:r>
            <a:r>
              <a:rPr lang="en-US" sz="2000" smtClean="0">
                <a:solidFill>
                  <a:schemeClr val="tx1"/>
                </a:solidFill>
              </a:rPr>
              <a:t>current diabetic </a:t>
            </a:r>
            <a:r>
              <a:rPr lang="en-US" sz="2000" dirty="0" smtClean="0">
                <a:solidFill>
                  <a:schemeClr val="tx1"/>
                </a:solidFill>
              </a:rPr>
              <a:t>medications </a:t>
            </a:r>
          </a:p>
          <a:p>
            <a:pPr marL="0" indent="0">
              <a:buNone/>
            </a:pPr>
            <a:endParaRPr lang="en-US" dirty="0"/>
          </a:p>
          <a:p>
            <a:pPr marL="0" indent="0">
              <a:buNone/>
            </a:pPr>
            <a:endParaRPr lang="en-US" dirty="0"/>
          </a:p>
          <a:p>
            <a:endParaRPr lang="en-US" dirty="0"/>
          </a:p>
        </p:txBody>
      </p:sp>
      <p:sp>
        <p:nvSpPr>
          <p:cNvPr id="3" name="Title 2"/>
          <p:cNvSpPr>
            <a:spLocks noGrp="1"/>
          </p:cNvSpPr>
          <p:nvPr>
            <p:ph type="title"/>
          </p:nvPr>
        </p:nvSpPr>
        <p:spPr/>
        <p:txBody>
          <a:bodyPr/>
          <a:lstStyle/>
          <a:p>
            <a:pPr algn="ctr"/>
            <a:r>
              <a:rPr lang="en-US" dirty="0" smtClean="0"/>
              <a:t>RN Care Coordinator Role</a:t>
            </a:r>
            <a:endParaRPr lang="en-US" dirty="0"/>
          </a:p>
        </p:txBody>
      </p:sp>
    </p:spTree>
    <p:extLst>
      <p:ext uri="{BB962C8B-B14F-4D97-AF65-F5344CB8AC3E}">
        <p14:creationId xmlns:p14="http://schemas.microsoft.com/office/powerpoint/2010/main" val="68513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1230</TotalTime>
  <Words>2058</Words>
  <Application>Microsoft Office PowerPoint</Application>
  <PresentationFormat>On-screen Show (4:3)</PresentationFormat>
  <Paragraphs>302</Paragraphs>
  <Slides>26</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Constantia</vt:lpstr>
      <vt:lpstr>Wingdings</vt:lpstr>
      <vt:lpstr>Wingdings 2</vt:lpstr>
      <vt:lpstr>Paper</vt:lpstr>
      <vt:lpstr>Interdisciplinary Approach to Diabetic Care in Free Clinics</vt:lpstr>
      <vt:lpstr>COHC Interdisciplinary Team</vt:lpstr>
      <vt:lpstr>Advantages to Team-Based Care</vt:lpstr>
      <vt:lpstr>Barriers in our Outreach Clinic</vt:lpstr>
      <vt:lpstr>What barriers have you experienced in your clinics and how have you worked together to overcome them?</vt:lpstr>
      <vt:lpstr>RN Care Coordinator Role</vt:lpstr>
      <vt:lpstr>RN Care Coordinator Role</vt:lpstr>
      <vt:lpstr>RN Care Coordinator Role</vt:lpstr>
      <vt:lpstr>RN Care Coordinator Role</vt:lpstr>
      <vt:lpstr>RN Care Coordination Role</vt:lpstr>
      <vt:lpstr>Diabetes Education</vt:lpstr>
      <vt:lpstr>Diabetes Education</vt:lpstr>
      <vt:lpstr>Education Tools </vt:lpstr>
      <vt:lpstr>Education Tools</vt:lpstr>
      <vt:lpstr>PowerPoint Presentation</vt:lpstr>
      <vt:lpstr>Clinical Pharmacist Role</vt:lpstr>
      <vt:lpstr>Clinical Pharmacist Role</vt:lpstr>
      <vt:lpstr>Clinical Pharmacist Role</vt:lpstr>
      <vt:lpstr>Motivational Interviewing</vt:lpstr>
      <vt:lpstr>Motivational Interviewing Principles</vt:lpstr>
      <vt:lpstr>PowerPoint Presentation</vt:lpstr>
      <vt:lpstr>    How do you utilize team-based care in your clinics?  How do you encourage collaboration among health care professionals?</vt:lpstr>
      <vt:lpstr>Case Example</vt:lpstr>
      <vt:lpstr>Progression of Interventions</vt:lpstr>
      <vt:lpstr>Results</vt:lpstr>
      <vt:lpstr>Thank You!</vt:lpstr>
    </vt:vector>
  </TitlesOfParts>
  <Company>Froedtert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Interdisciplinary Approach to Diabetic Care in Free Clinics</dc:title>
  <dc:creator>dmxz0082</dc:creator>
  <cp:lastModifiedBy>Wolf, Stacy</cp:lastModifiedBy>
  <cp:revision>262</cp:revision>
  <dcterms:created xsi:type="dcterms:W3CDTF">2018-10-16T20:50:49Z</dcterms:created>
  <dcterms:modified xsi:type="dcterms:W3CDTF">2018-11-01T21:36:37Z</dcterms:modified>
</cp:coreProperties>
</file>