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 id="2147483690" r:id="rId4"/>
  </p:sldMasterIdLst>
  <p:notesMasterIdLst>
    <p:notesMasterId r:id="rId61"/>
  </p:notesMasterIdLst>
  <p:sldIdLst>
    <p:sldId id="805" r:id="rId5"/>
    <p:sldId id="806" r:id="rId6"/>
    <p:sldId id="776" r:id="rId7"/>
    <p:sldId id="257" r:id="rId8"/>
    <p:sldId id="778" r:id="rId9"/>
    <p:sldId id="256" r:id="rId10"/>
    <p:sldId id="799" r:id="rId11"/>
    <p:sldId id="777" r:id="rId12"/>
    <p:sldId id="788" r:id="rId13"/>
    <p:sldId id="571" r:id="rId14"/>
    <p:sldId id="578" r:id="rId15"/>
    <p:sldId id="780" r:id="rId16"/>
    <p:sldId id="779" r:id="rId17"/>
    <p:sldId id="520" r:id="rId18"/>
    <p:sldId id="579" r:id="rId19"/>
    <p:sldId id="382" r:id="rId20"/>
    <p:sldId id="781" r:id="rId21"/>
    <p:sldId id="782" r:id="rId22"/>
    <p:sldId id="808" r:id="rId23"/>
    <p:sldId id="809" r:id="rId24"/>
    <p:sldId id="811" r:id="rId25"/>
    <p:sldId id="812" r:id="rId26"/>
    <p:sldId id="810" r:id="rId27"/>
    <p:sldId id="807" r:id="rId28"/>
    <p:sldId id="783" r:id="rId29"/>
    <p:sldId id="813" r:id="rId30"/>
    <p:sldId id="307" r:id="rId31"/>
    <p:sldId id="395" r:id="rId32"/>
    <p:sldId id="308" r:id="rId33"/>
    <p:sldId id="311" r:id="rId34"/>
    <p:sldId id="814" r:id="rId35"/>
    <p:sldId id="784" r:id="rId36"/>
    <p:sldId id="815" r:id="rId37"/>
    <p:sldId id="820" r:id="rId38"/>
    <p:sldId id="816" r:id="rId39"/>
    <p:sldId id="817" r:id="rId40"/>
    <p:sldId id="818" r:id="rId41"/>
    <p:sldId id="819" r:id="rId42"/>
    <p:sldId id="785" r:id="rId43"/>
    <p:sldId id="786" r:id="rId44"/>
    <p:sldId id="802" r:id="rId45"/>
    <p:sldId id="821" r:id="rId46"/>
    <p:sldId id="789" r:id="rId47"/>
    <p:sldId id="791" r:id="rId48"/>
    <p:sldId id="792" r:id="rId49"/>
    <p:sldId id="793" r:id="rId50"/>
    <p:sldId id="790" r:id="rId51"/>
    <p:sldId id="794" r:id="rId52"/>
    <p:sldId id="795" r:id="rId53"/>
    <p:sldId id="796" r:id="rId54"/>
    <p:sldId id="797" r:id="rId55"/>
    <p:sldId id="798" r:id="rId56"/>
    <p:sldId id="803" r:id="rId57"/>
    <p:sldId id="800" r:id="rId58"/>
    <p:sldId id="804" r:id="rId59"/>
    <p:sldId id="80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770" autoAdjust="0"/>
  </p:normalViewPr>
  <p:slideViewPr>
    <p:cSldViewPr snapToGrid="0">
      <p:cViewPr>
        <p:scale>
          <a:sx n="73" d="100"/>
          <a:sy n="73" d="100"/>
        </p:scale>
        <p:origin x="-1218"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5F228-FD7B-429F-85D9-88DB45E84C5A}"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EABCD-EFA4-45E5-89DA-72AD31AD823E}" type="slidenum">
              <a:rPr lang="en-US" smtClean="0"/>
              <a:t>‹#›</a:t>
            </a:fld>
            <a:endParaRPr lang="en-US"/>
          </a:p>
        </p:txBody>
      </p:sp>
    </p:spTree>
    <p:extLst>
      <p:ext uri="{BB962C8B-B14F-4D97-AF65-F5344CB8AC3E}">
        <p14:creationId xmlns:p14="http://schemas.microsoft.com/office/powerpoint/2010/main" val="32703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1007/s11906-018-0802-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oi.org/10.1186/1471-2296-15-13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D83-AD5B-4D48-B55A-D6E9EDB1B5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1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934721" y="4415790"/>
            <a:ext cx="5140959" cy="4183379"/>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sz="1200" dirty="0">
                <a:solidFill>
                  <a:schemeClr val="bg2"/>
                </a:solidFill>
                <a:latin typeface="+mj-lt"/>
              </a:rPr>
              <a:t>Oby</a:t>
            </a:r>
          </a:p>
          <a:p>
            <a:pPr>
              <a:spcBef>
                <a:spcPts val="0"/>
              </a:spcBef>
              <a:spcAft>
                <a:spcPts val="0"/>
              </a:spcAft>
              <a:buSzPct val="25000"/>
            </a:pPr>
            <a:endParaRPr lang="en-US" sz="1200" dirty="0">
              <a:solidFill>
                <a:schemeClr val="bg2"/>
              </a:solidFill>
              <a:latin typeface="+mj-lt"/>
            </a:endParaRPr>
          </a:p>
          <a:p>
            <a:pPr>
              <a:spcBef>
                <a:spcPts val="0"/>
              </a:spcBef>
              <a:spcAft>
                <a:spcPts val="0"/>
              </a:spcAft>
              <a:buSzPct val="25000"/>
            </a:pPr>
            <a:r>
              <a:rPr lang="en-US" sz="1200" dirty="0">
                <a:solidFill>
                  <a:schemeClr val="bg2"/>
                </a:solidFill>
                <a:latin typeface="+mj-lt"/>
              </a:rPr>
              <a:t>Here are the  Top 5 takeaways from the new guidelines.    </a:t>
            </a:r>
          </a:p>
          <a:p>
            <a:pPr>
              <a:spcBef>
                <a:spcPts val="0"/>
              </a:spcBef>
              <a:spcAft>
                <a:spcPts val="0"/>
              </a:spcAft>
              <a:buSzPct val="25000"/>
            </a:pPr>
            <a:endParaRPr lang="en-US" sz="1200" dirty="0">
              <a:solidFill>
                <a:schemeClr val="bg2"/>
              </a:solidFill>
              <a:latin typeface="+mj-lt"/>
            </a:endParaRPr>
          </a:p>
          <a:p>
            <a:pPr>
              <a:spcBef>
                <a:spcPts val="0"/>
              </a:spcBef>
              <a:spcAft>
                <a:spcPts val="0"/>
              </a:spcAft>
              <a:buSzPct val="25000"/>
            </a:pPr>
            <a:r>
              <a:rPr lang="en-US" sz="1200" dirty="0">
                <a:solidFill>
                  <a:schemeClr val="bg2"/>
                </a:solidFill>
                <a:latin typeface="+mj-lt"/>
              </a:rPr>
              <a:t>As I shared we eliminated prehypertension a diagnosis and altered the rest of the chart according to science.  </a:t>
            </a:r>
          </a:p>
          <a:p>
            <a:pPr>
              <a:spcBef>
                <a:spcPts val="0"/>
              </a:spcBef>
              <a:spcAft>
                <a:spcPts val="0"/>
              </a:spcAft>
              <a:buSzPct val="25000"/>
            </a:pPr>
            <a:endParaRPr lang="en-US" sz="1200" dirty="0">
              <a:solidFill>
                <a:schemeClr val="bg2"/>
              </a:solidFill>
              <a:latin typeface="+mj-lt"/>
            </a:endParaRPr>
          </a:p>
          <a:p>
            <a:pPr>
              <a:spcBef>
                <a:spcPts val="0"/>
              </a:spcBef>
              <a:spcAft>
                <a:spcPts val="0"/>
              </a:spcAft>
              <a:buSzPct val="25000"/>
            </a:pPr>
            <a:r>
              <a:rPr lang="en-US" sz="1200" dirty="0">
                <a:solidFill>
                  <a:schemeClr val="bg2"/>
                </a:solidFill>
                <a:latin typeface="+mj-lt"/>
              </a:rPr>
              <a:t>Prevalence rates went up as you would expect.  Point 3 is important because these guidelines, if proper preventative action is taken, should lead to only a very small increase in pharmacological treatment while emphasizing lifestyle modification to get to no. 4.  </a:t>
            </a:r>
          </a:p>
          <a:p>
            <a:pPr>
              <a:spcBef>
                <a:spcPts val="0"/>
              </a:spcBef>
              <a:spcAft>
                <a:spcPts val="0"/>
              </a:spcAft>
              <a:buSzPct val="25000"/>
            </a:pPr>
            <a:endParaRPr lang="en-US" sz="1200" dirty="0">
              <a:solidFill>
                <a:schemeClr val="bg2"/>
              </a:solidFill>
              <a:latin typeface="+mj-lt"/>
            </a:endParaRPr>
          </a:p>
          <a:p>
            <a:pPr>
              <a:spcBef>
                <a:spcPts val="0"/>
              </a:spcBef>
              <a:spcAft>
                <a:spcPts val="0"/>
              </a:spcAft>
              <a:buSzPct val="25000"/>
            </a:pPr>
            <a:r>
              <a:rPr lang="en-US" sz="1200" dirty="0">
                <a:solidFill>
                  <a:schemeClr val="bg2"/>
                </a:solidFill>
                <a:latin typeface="+mj-lt"/>
              </a:rPr>
              <a:t>Finally, as I’ll share briefly, there is a greater emphasis on Self-Measurement of BP.</a:t>
            </a:r>
          </a:p>
        </p:txBody>
      </p:sp>
      <p:sp>
        <p:nvSpPr>
          <p:cNvPr id="507" name="Shape 507"/>
          <p:cNvSpPr txBox="1">
            <a:spLocks noGrp="1"/>
          </p:cNvSpPr>
          <p:nvPr>
            <p:ph type="sldNum" idx="12"/>
          </p:nvPr>
        </p:nvSpPr>
        <p:spPr>
          <a:xfrm>
            <a:off x="3947235" y="8870585"/>
            <a:ext cx="3112240" cy="451045"/>
          </a:xfrm>
          <a:prstGeom prst="rect">
            <a:avLst/>
          </a:prstGeom>
          <a:noFill/>
          <a:ln>
            <a:noFill/>
          </a:ln>
        </p:spPr>
        <p:txBody>
          <a:bodyPr lIns="91416" tIns="45695" rIns="91416" bIns="45695" anchor="t" anchorCtr="0">
            <a:noAutofit/>
          </a:bodyPr>
          <a:lstStyle/>
          <a:p>
            <a:pPr marL="0" marR="0" lvl="0" indent="0" algn="l" defTabSz="457200" rtl="0" eaLnBrk="0" fontAlgn="base" latinLnBrk="0" hangingPunct="0">
              <a:lnSpc>
                <a:spcPct val="100000"/>
              </a:lnSpc>
              <a:spcBef>
                <a:spcPts val="0"/>
              </a:spcBef>
              <a:spcAft>
                <a:spcPts val="0"/>
              </a:spcAft>
              <a:buClrTx/>
              <a:buSzPct val="25000"/>
              <a:buFontTx/>
              <a:buNone/>
              <a:tabLst/>
              <a:defRPr/>
            </a:pPr>
            <a:fld id="{00000000-1234-1234-1234-123412341234}" type="slidenum">
              <a:rPr kumimoji="0" lang="en-US" sz="24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457200" rtl="0" eaLnBrk="0" fontAlgn="base" latinLnBrk="0" hangingPunct="0">
                <a:lnSpc>
                  <a:spcPct val="100000"/>
                </a:lnSpc>
                <a:spcBef>
                  <a:spcPts val="0"/>
                </a:spcBef>
                <a:spcAft>
                  <a:spcPts val="0"/>
                </a:spcAft>
                <a:buClrTx/>
                <a:buSzPct val="25000"/>
                <a:buFontTx/>
                <a:buNone/>
                <a:tabLst/>
                <a:defRPr/>
              </a:pPr>
              <a:t>11</a:t>
            </a:fld>
            <a:endPar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581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934721" y="4415790"/>
            <a:ext cx="5140959" cy="4183379"/>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sz="1200" dirty="0">
                <a:solidFill>
                  <a:schemeClr val="bg2"/>
                </a:solidFill>
                <a:latin typeface="+mj-lt"/>
              </a:rPr>
              <a:t>Oby</a:t>
            </a:r>
          </a:p>
        </p:txBody>
      </p:sp>
      <p:sp>
        <p:nvSpPr>
          <p:cNvPr id="507" name="Shape 507"/>
          <p:cNvSpPr txBox="1">
            <a:spLocks noGrp="1"/>
          </p:cNvSpPr>
          <p:nvPr>
            <p:ph type="sldNum" idx="12"/>
          </p:nvPr>
        </p:nvSpPr>
        <p:spPr>
          <a:xfrm>
            <a:off x="3947235" y="8870585"/>
            <a:ext cx="3112240" cy="451045"/>
          </a:xfrm>
          <a:prstGeom prst="rect">
            <a:avLst/>
          </a:prstGeom>
          <a:noFill/>
          <a:ln>
            <a:noFill/>
          </a:ln>
        </p:spPr>
        <p:txBody>
          <a:bodyPr lIns="91416" tIns="45695" rIns="91416" bIns="45695" anchor="t" anchorCtr="0">
            <a:noAutofit/>
          </a:bodyPr>
          <a:lstStyle/>
          <a:p>
            <a:pPr marL="0" marR="0" lvl="0" indent="0" algn="l" defTabSz="457200" rtl="0" eaLnBrk="0" fontAlgn="base" latinLnBrk="0" hangingPunct="0">
              <a:lnSpc>
                <a:spcPct val="100000"/>
              </a:lnSpc>
              <a:spcBef>
                <a:spcPts val="0"/>
              </a:spcBef>
              <a:spcAft>
                <a:spcPts val="0"/>
              </a:spcAft>
              <a:buClrTx/>
              <a:buSzPct val="25000"/>
              <a:buFontTx/>
              <a:buNone/>
              <a:tabLst/>
              <a:defRPr/>
            </a:pPr>
            <a:fld id="{00000000-1234-1234-1234-123412341234}" type="slidenum">
              <a:rPr kumimoji="0" lang="en-US" sz="24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457200" rtl="0" eaLnBrk="0" fontAlgn="base" latinLnBrk="0" hangingPunct="0">
                <a:lnSpc>
                  <a:spcPct val="100000"/>
                </a:lnSpc>
                <a:spcBef>
                  <a:spcPts val="0"/>
                </a:spcBef>
                <a:spcAft>
                  <a:spcPts val="0"/>
                </a:spcAft>
                <a:buClrTx/>
                <a:buSzPct val="25000"/>
                <a:buFontTx/>
                <a:buNone/>
                <a:tabLst/>
                <a:defRPr/>
              </a:pPr>
              <a:t>12</a:t>
            </a:fld>
            <a:endPar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300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934721" y="4415790"/>
            <a:ext cx="5140959" cy="4183379"/>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sz="1200" dirty="0">
                <a:solidFill>
                  <a:schemeClr val="bg2"/>
                </a:solidFill>
                <a:latin typeface="+mj-lt"/>
              </a:rPr>
              <a:t>Tim</a:t>
            </a:r>
          </a:p>
        </p:txBody>
      </p:sp>
      <p:sp>
        <p:nvSpPr>
          <p:cNvPr id="507" name="Shape 507"/>
          <p:cNvSpPr txBox="1">
            <a:spLocks noGrp="1"/>
          </p:cNvSpPr>
          <p:nvPr>
            <p:ph type="sldNum" idx="12"/>
          </p:nvPr>
        </p:nvSpPr>
        <p:spPr>
          <a:xfrm>
            <a:off x="3947235" y="8870585"/>
            <a:ext cx="3112240" cy="451045"/>
          </a:xfrm>
          <a:prstGeom prst="rect">
            <a:avLst/>
          </a:prstGeom>
          <a:noFill/>
          <a:ln>
            <a:noFill/>
          </a:ln>
        </p:spPr>
        <p:txBody>
          <a:bodyPr lIns="91416" tIns="45695" rIns="91416" bIns="45695" anchor="t" anchorCtr="0">
            <a:noAutofit/>
          </a:bodyPr>
          <a:lstStyle/>
          <a:p>
            <a:pPr marL="0" marR="0" lvl="0" indent="0" algn="l" defTabSz="457200" rtl="0" eaLnBrk="0" fontAlgn="base" latinLnBrk="0" hangingPunct="0">
              <a:lnSpc>
                <a:spcPct val="100000"/>
              </a:lnSpc>
              <a:spcBef>
                <a:spcPts val="0"/>
              </a:spcBef>
              <a:spcAft>
                <a:spcPts val="0"/>
              </a:spcAft>
              <a:buClrTx/>
              <a:buSzPct val="25000"/>
              <a:buFontTx/>
              <a:buNone/>
              <a:tabLst/>
              <a:defRPr/>
            </a:pPr>
            <a:fld id="{00000000-1234-1234-1234-123412341234}" type="slidenum">
              <a:rPr kumimoji="0" lang="en-US" sz="24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457200" rtl="0" eaLnBrk="0" fontAlgn="base" latinLnBrk="0" hangingPunct="0">
                <a:lnSpc>
                  <a:spcPct val="100000"/>
                </a:lnSpc>
                <a:spcBef>
                  <a:spcPts val="0"/>
                </a:spcBef>
                <a:spcAft>
                  <a:spcPts val="0"/>
                </a:spcAft>
                <a:buClrTx/>
                <a:buSzPct val="25000"/>
                <a:buFontTx/>
                <a:buNone/>
                <a:tabLst/>
                <a:defRPr/>
              </a:pPr>
              <a:t>13</a:t>
            </a:fld>
            <a:endPar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3636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3947235" y="8870584"/>
            <a:ext cx="3112240" cy="451046"/>
          </a:xfrm>
          <a:prstGeom prst="rect">
            <a:avLst/>
          </a:prstGeom>
        </p:spPr>
        <p:txBody>
          <a:bodyPr/>
          <a:lstStyle/>
          <a:p>
            <a:fld id="{3609C741-29EA-43A7-B572-995A88C3922A}"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0847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just as in the case of a STEMI or other cardiac emergency, Target: BP encourages systems to adopt a protocol for HTN, specifically the MAP Treatment algorithm.  Our platform then builds out resources around each of those steps in the treatment mapping.  </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15</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7015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47782">
              <a:defRPr/>
            </a:pPr>
            <a:r>
              <a:rPr lang="en-US" dirty="0"/>
              <a:t>Tim</a:t>
            </a:r>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8416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17</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4285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18</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3527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a:p>
            <a:endParaRPr lang="en-US" dirty="0"/>
          </a:p>
          <a:p>
            <a:r>
              <a:rPr lang="en-US" dirty="0"/>
              <a:t>Firstly, just as in the case of a STEMI or other cardiac emergency, Target: BP encourages systems to adopt a protocol for HTN, specifically the MAP Treatment algorithm.  Our platform then builds out resources around each of those steps in the treatment mapping.  </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19</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469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20</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026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CFB56-27DA-4532-9544-D40192C66A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9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21</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9964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22</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40845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a:p>
            <a:endParaRPr lang="en-US" dirty="0"/>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23</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8196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24</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75390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25</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2581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26</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5702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a:xfrm>
            <a:off x="406400" y="4416427"/>
            <a:ext cx="6197599" cy="4183063"/>
          </a:xfrm>
        </p:spPr>
        <p:txBody>
          <a:bodyPr/>
          <a:lstStyle/>
          <a:p>
            <a:r>
              <a:rPr lang="en-US" sz="1600" dirty="0"/>
              <a:t>Tim</a:t>
            </a:r>
          </a:p>
          <a:p>
            <a:endParaRPr lang="en-US" sz="1600" dirty="0"/>
          </a:p>
          <a:p>
            <a:r>
              <a:rPr lang="en-US" sz="1600" dirty="0"/>
              <a:t>I wanted to share this image which I think speaks to why acting rapidly is important. </a:t>
            </a:r>
          </a:p>
          <a:p>
            <a:endParaRPr lang="en-US" sz="1600" dirty="0"/>
          </a:p>
          <a:p>
            <a:r>
              <a:rPr lang="en-US" sz="1600" dirty="0"/>
              <a:t>In the circle on the left you see individuals with hypertension broken down into controlled and uncontrolled. So you see 54% of individuals with hypertension in the United States were controlled and 46% were uncontrolled. </a:t>
            </a:r>
          </a:p>
          <a:p>
            <a:r>
              <a:rPr lang="en-US" sz="1600" dirty="0"/>
              <a:t>The circle on the right looks deeper into the uncontrolled population and breaks it down into individuals that are aware of their hypertension but untreated, individuals that are unaware of their hypertension and individuals that are aware of their hypertension and are being treated but still uncontrolled. Just imagine the improvements in health outcomes we could make if we could move the needle with these individuals and help them control their hypertension. </a:t>
            </a:r>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28" tIns="45714" rIns="91428" bIns="45714"/>
          <a:lstStyle/>
          <a:p>
            <a:pPr>
              <a:defRPr/>
            </a:pPr>
            <a:fld id="{05258A7C-5EF6-48D1-B8F6-91AD68459115}" type="slidenum">
              <a:rPr lang="en-US" smtClean="0"/>
              <a:pPr>
                <a:defRPr/>
              </a:pPr>
              <a:t>27</a:t>
            </a:fld>
            <a:endParaRPr lang="en-US" dirty="0"/>
          </a:p>
        </p:txBody>
      </p:sp>
    </p:spTree>
    <p:extLst>
      <p:ext uri="{BB962C8B-B14F-4D97-AF65-F5344CB8AC3E}">
        <p14:creationId xmlns:p14="http://schemas.microsoft.com/office/powerpoint/2010/main" val="82964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t>Tim</a:t>
            </a:r>
          </a:p>
          <a:p>
            <a:endParaRPr lang="en-US" sz="1800" dirty="0"/>
          </a:p>
          <a:p>
            <a:r>
              <a:rPr lang="en-US" sz="1800" dirty="0"/>
              <a:t>Clinician Factors: </a:t>
            </a:r>
          </a:p>
          <a:p>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1.Boonyasai RT, Rakotz MK, Lubomski LH, et al. Measure accurately, act rapidly, and partner with patients: an intuitive and practical three- part framework to guide efforts to improve hypertension control. J Clin Hypertens (Greenwich). 2017;19:684-694.</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2.Robina Josiah Willock, Joseph B. Miller, Michelle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Mohyi</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et al. Therapeutic Inertia and Treatment Intensification. Current Hypertension Reports (2018) 20: 4 </a:t>
            </a:r>
            <a:r>
              <a:rPr lang="en-US" sz="2200" u="sng" dirty="0">
                <a:solidFill>
                  <a:srgbClr val="000000"/>
                </a:solidFill>
                <a:latin typeface="Helvetica Neue" pitchFamily="-107" charset="0"/>
                <a:ea typeface="Helvetica Neue" pitchFamily="-107" charset="0"/>
                <a:cs typeface="Helvetica Neue" pitchFamily="-107" charset="0"/>
                <a:sym typeface="Helvetica Neue" pitchFamily="-107" charset="0"/>
                <a:hlinkClick r:id="rId3"/>
              </a:rPr>
              <a:t>https://doi.org/10.1007/s11906-018-0802-1</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3.Lebeau JP, Cadwallader JS, Aubin-Auger I, Mercier A,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Pasquet</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T,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Rusch</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E, et al. The concept and definition of therapeutic inertia in hypertension in primary care: a qualitative systematic review. BMCFam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Pract</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2014;15(1):130. </a:t>
            </a:r>
            <a:r>
              <a:rPr lang="en-US" sz="2200" u="sng" dirty="0">
                <a:solidFill>
                  <a:srgbClr val="000000"/>
                </a:solidFill>
                <a:latin typeface="Helvetica Neue" pitchFamily="-107" charset="0"/>
                <a:ea typeface="Helvetica Neue" pitchFamily="-107" charset="0"/>
                <a:cs typeface="Helvetica Neue" pitchFamily="-107" charset="0"/>
                <a:sym typeface="Helvetica Neue" pitchFamily="-107" charset="0"/>
                <a:hlinkClick r:id="rId4"/>
              </a:rPr>
              <a:t>https://doi.org/10.1186/1471-2296-15-130</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2006;47:345‐351.</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5. Holland N,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Segraves</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D,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Nnadi</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VO,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Belletti</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DA,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Wogen</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J,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Arcona</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S. Identifying barriers to hypertension care: implications for quality improvement initiatives. Dis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Manag</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2008;11(2):71–7. https://</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doi.org</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/10.1089/dis.2008.1120007.</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7. Kerr EA,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Zikmund</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-Fisher BJ, </a:t>
            </a:r>
            <a:r>
              <a:rPr lang="en-US" sz="2200" dirty="0" err="1">
                <a:solidFill>
                  <a:srgbClr val="000000"/>
                </a:solidFill>
                <a:latin typeface="Helvetica Neue" pitchFamily="-107" charset="0"/>
                <a:ea typeface="Helvetica Neue" pitchFamily="-107" charset="0"/>
                <a:cs typeface="Helvetica Neue" pitchFamily="-107" charset="0"/>
                <a:sym typeface="Helvetica Neue" pitchFamily="-107" charset="0"/>
              </a:rPr>
              <a:t>Klamerus</a:t>
            </a:r>
            <a: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t> ML, Subramanian U, Hogan MM, Hofer TP. The role of clinical uncertainty in treatment decisions for diabetic patients with uncontrolled blood pressure. Ann Intern Med. 2008;148:717‐727.</a:t>
            </a:r>
            <a:br>
              <a:rPr lang="en-US" sz="2200" dirty="0">
                <a:solidFill>
                  <a:srgbClr val="000000"/>
                </a:solidFill>
                <a:latin typeface="Helvetica Neue" pitchFamily="-107" charset="0"/>
                <a:ea typeface="Helvetica Neue" pitchFamily="-107" charset="0"/>
                <a:cs typeface="Helvetica Neue" pitchFamily="-107" charset="0"/>
                <a:sym typeface="Helvetica Neue" pitchFamily="-107" charset="0"/>
              </a:rPr>
            </a:br>
            <a:endParaRPr lang="en-US" sz="1800" dirty="0"/>
          </a:p>
          <a:p>
            <a:endParaRPr lang="en-US" sz="1800" dirty="0"/>
          </a:p>
        </p:txBody>
      </p:sp>
      <p:sp>
        <p:nvSpPr>
          <p:cNvPr id="4" name="Slide Number Placeholder 3"/>
          <p:cNvSpPr>
            <a:spLocks noGrp="1"/>
          </p:cNvSpPr>
          <p:nvPr>
            <p:ph type="sldNum" sz="quarter" idx="10"/>
          </p:nvPr>
        </p:nvSpPr>
        <p:spPr>
          <a:xfrm>
            <a:off x="3768947" y="8567499"/>
            <a:ext cx="2971667" cy="435635"/>
          </a:xfrm>
          <a:prstGeom prst="rect">
            <a:avLst/>
          </a:prstGeom>
        </p:spPr>
        <p:txBody>
          <a:bodyPr lIns="87879" tIns="43939" rIns="87879" bIns="43939"/>
          <a:lstStyle/>
          <a:p>
            <a:fld id="{3609C741-29EA-43A7-B572-995A88C3922A}" type="slidenum">
              <a:rPr lang="en-US" smtClean="0"/>
              <a:pPr/>
              <a:t>28</a:t>
            </a:fld>
            <a:endParaRPr lang="en-US" dirty="0"/>
          </a:p>
        </p:txBody>
      </p:sp>
    </p:spTree>
    <p:extLst>
      <p:ext uri="{BB962C8B-B14F-4D97-AF65-F5344CB8AC3E}">
        <p14:creationId xmlns:p14="http://schemas.microsoft.com/office/powerpoint/2010/main" val="4104319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r>
              <a:rPr lang="en-US" sz="1600" dirty="0"/>
              <a:t>Tim</a:t>
            </a:r>
          </a:p>
          <a:p>
            <a:endParaRPr lang="en-US" sz="1600" dirty="0"/>
          </a:p>
          <a:p>
            <a:r>
              <a:rPr lang="en-US" sz="1600" dirty="0"/>
              <a:t>Most national experts in hypertension recommend using treatment protocols. </a:t>
            </a:r>
          </a:p>
          <a:p>
            <a:endParaRPr lang="en-US" sz="1600" dirty="0"/>
          </a:p>
          <a:p>
            <a:r>
              <a:rPr lang="en-US" sz="1600" dirty="0"/>
              <a:t>Treatment algorithms are like having a playbook for hypertension. </a:t>
            </a:r>
          </a:p>
          <a:p>
            <a:endParaRPr lang="en-US" sz="1600" dirty="0"/>
          </a:p>
          <a:p>
            <a:r>
              <a:rPr lang="en-US" sz="1600" dirty="0"/>
              <a:t>It helps to make it very clear to everyone on the team</a:t>
            </a:r>
          </a:p>
          <a:p>
            <a:pPr marL="449485" indent="-449485">
              <a:buAutoNum type="arabicPeriod"/>
            </a:pPr>
            <a:r>
              <a:rPr lang="en-US" sz="1600" dirty="0"/>
              <a:t>When patients need treatment</a:t>
            </a:r>
          </a:p>
          <a:p>
            <a:pPr marL="449485" indent="-449485">
              <a:buAutoNum type="arabicPeriod"/>
            </a:pPr>
            <a:r>
              <a:rPr lang="en-US" sz="1600" dirty="0"/>
              <a:t>What the treatment should be</a:t>
            </a:r>
          </a:p>
          <a:p>
            <a:pPr marL="449485" indent="-449485">
              <a:buAutoNum type="arabicPeriod"/>
            </a:pPr>
            <a:r>
              <a:rPr lang="en-US" sz="1600" dirty="0"/>
              <a:t>And how soon follow up should occur</a:t>
            </a:r>
          </a:p>
          <a:p>
            <a:endParaRPr lang="en-US" dirty="0"/>
          </a:p>
        </p:txBody>
      </p:sp>
      <p:sp>
        <p:nvSpPr>
          <p:cNvPr id="4" name="Slide Number Placeholder 3"/>
          <p:cNvSpPr>
            <a:spLocks noGrp="1"/>
          </p:cNvSpPr>
          <p:nvPr>
            <p:ph type="sldNum" sz="quarter" idx="10"/>
          </p:nvPr>
        </p:nvSpPr>
        <p:spPr>
          <a:xfrm>
            <a:off x="3884414" y="8685895"/>
            <a:ext cx="2972099" cy="456595"/>
          </a:xfrm>
          <a:prstGeom prst="rect">
            <a:avLst/>
          </a:prstGeom>
        </p:spPr>
        <p:txBody>
          <a:bodyPr lIns="86487" tIns="43244" rIns="86487" bIns="43244"/>
          <a:lstStyle/>
          <a:p>
            <a:fld id="{9F43E2EC-EA23-4809-B530-C723E3C139FF}" type="slidenum">
              <a:rPr lang="en-US" smtClean="0"/>
              <a:pPr/>
              <a:t>29</a:t>
            </a:fld>
            <a:endParaRPr lang="en-US" dirty="0"/>
          </a:p>
        </p:txBody>
      </p:sp>
    </p:spTree>
    <p:extLst>
      <p:ext uri="{BB962C8B-B14F-4D97-AF65-F5344CB8AC3E}">
        <p14:creationId xmlns:p14="http://schemas.microsoft.com/office/powerpoint/2010/main" val="713121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t>Tim</a:t>
            </a:r>
          </a:p>
          <a:p>
            <a:endParaRPr lang="en-US" sz="1600" dirty="0"/>
          </a:p>
          <a:p>
            <a:r>
              <a:rPr lang="en-US" sz="1600" dirty="0"/>
              <a:t>So just a few items to consider when your practice is determining how to best use an algorithm in your environment.</a:t>
            </a:r>
          </a:p>
          <a:p>
            <a:endParaRPr lang="en-US" sz="1600" dirty="0"/>
          </a:p>
          <a:p>
            <a:r>
              <a:rPr lang="en-US" sz="1600" dirty="0"/>
              <a:t>Algorithms are meant to serve as guidance and can help get everyone on the same page-but in no way are they meant to replace sound medical judgement. There will be times when what is in the algorithm may not be best for the patient and in those situations treatment should be customized to the patient’s individual needs </a:t>
            </a:r>
          </a:p>
          <a:p>
            <a:endParaRPr lang="en-US" sz="1600" dirty="0"/>
          </a:p>
          <a:p>
            <a:r>
              <a:rPr lang="en-US" sz="1600" dirty="0"/>
              <a:t>There are many algorithms available so pick one that works best for your practice and your population or create your own. The million hearts link on the slide has many examples of algorithms including the VAs, Kaiser which as you may know is a leader in hypertension control-they found a lot of success in using single-pill combination therapy and in fact were able to increase their control rate to 90%. The million hearts website also has a template which you can use to build your own algorithm. </a:t>
            </a:r>
          </a:p>
          <a:p>
            <a:endParaRPr lang="en-US" sz="1600" dirty="0"/>
          </a:p>
          <a:p>
            <a:r>
              <a:rPr lang="en-US" sz="1600" dirty="0"/>
              <a:t>The other link is one of our fast fact sheets which is a quick one pager which talks about the importance of using an evidence-based treatment algorithm </a:t>
            </a:r>
          </a:p>
        </p:txBody>
      </p:sp>
      <p:sp>
        <p:nvSpPr>
          <p:cNvPr id="4" name="Slide Number Placeholder 3"/>
          <p:cNvSpPr>
            <a:spLocks noGrp="1"/>
          </p:cNvSpPr>
          <p:nvPr>
            <p:ph type="sldNum" sz="quarter" idx="10"/>
          </p:nvPr>
        </p:nvSpPr>
        <p:spPr/>
        <p:txBody>
          <a:bodyPr/>
          <a:lstStyle/>
          <a:p>
            <a:fld id="{113CB7CA-472B-41CC-82D7-FF279C13FE5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559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4</a:t>
            </a:fld>
            <a:endParaRPr lang="en-US"/>
          </a:p>
        </p:txBody>
      </p:sp>
    </p:spTree>
    <p:extLst>
      <p:ext uri="{BB962C8B-B14F-4D97-AF65-F5344CB8AC3E}">
        <p14:creationId xmlns:p14="http://schemas.microsoft.com/office/powerpoint/2010/main" val="2809151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31</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1386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32</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7427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33</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2401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34</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97200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35</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86520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36</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94225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37</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6786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a:p>
            <a:endParaRPr lang="en-US" dirty="0"/>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38</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45152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39</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6191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40</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8020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5</a:t>
            </a:fld>
            <a:endParaRPr lang="en-US"/>
          </a:p>
        </p:txBody>
      </p:sp>
    </p:spTree>
    <p:extLst>
      <p:ext uri="{BB962C8B-B14F-4D97-AF65-F5344CB8AC3E}">
        <p14:creationId xmlns:p14="http://schemas.microsoft.com/office/powerpoint/2010/main" val="3568422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a:p>
            <a:endParaRPr lang="en-US" dirty="0"/>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41</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9436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42</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4865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43</a:t>
            </a:fld>
            <a:endParaRPr lang="en-US"/>
          </a:p>
        </p:txBody>
      </p:sp>
    </p:spTree>
    <p:extLst>
      <p:ext uri="{BB962C8B-B14F-4D97-AF65-F5344CB8AC3E}">
        <p14:creationId xmlns:p14="http://schemas.microsoft.com/office/powerpoint/2010/main" val="2505038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a:p>
            <a:endParaRPr lang="en-US" dirty="0"/>
          </a:p>
        </p:txBody>
      </p:sp>
      <p:sp>
        <p:nvSpPr>
          <p:cNvPr id="4" name="Slide Number Placeholder 3"/>
          <p:cNvSpPr>
            <a:spLocks noGrp="1"/>
          </p:cNvSpPr>
          <p:nvPr>
            <p:ph type="sldNum" sz="quarter" idx="5"/>
          </p:nvPr>
        </p:nvSpPr>
        <p:spPr/>
        <p:txBody>
          <a:bodyPr/>
          <a:lstStyle/>
          <a:p>
            <a:fld id="{865EABCD-EFA4-45E5-89DA-72AD31AD823E}" type="slidenum">
              <a:rPr lang="en-US" smtClean="0"/>
              <a:t>44</a:t>
            </a:fld>
            <a:endParaRPr lang="en-US"/>
          </a:p>
        </p:txBody>
      </p:sp>
    </p:spTree>
    <p:extLst>
      <p:ext uri="{BB962C8B-B14F-4D97-AF65-F5344CB8AC3E}">
        <p14:creationId xmlns:p14="http://schemas.microsoft.com/office/powerpoint/2010/main" val="2537104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45</a:t>
            </a:fld>
            <a:endParaRPr lang="en-US"/>
          </a:p>
        </p:txBody>
      </p:sp>
    </p:spTree>
    <p:extLst>
      <p:ext uri="{BB962C8B-B14F-4D97-AF65-F5344CB8AC3E}">
        <p14:creationId xmlns:p14="http://schemas.microsoft.com/office/powerpoint/2010/main" val="1231960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46</a:t>
            </a:fld>
            <a:endParaRPr lang="en-US"/>
          </a:p>
        </p:txBody>
      </p:sp>
    </p:spTree>
    <p:extLst>
      <p:ext uri="{BB962C8B-B14F-4D97-AF65-F5344CB8AC3E}">
        <p14:creationId xmlns:p14="http://schemas.microsoft.com/office/powerpoint/2010/main" val="2812985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47</a:t>
            </a:fld>
            <a:endParaRPr lang="en-US"/>
          </a:p>
        </p:txBody>
      </p:sp>
    </p:spTree>
    <p:extLst>
      <p:ext uri="{BB962C8B-B14F-4D97-AF65-F5344CB8AC3E}">
        <p14:creationId xmlns:p14="http://schemas.microsoft.com/office/powerpoint/2010/main" val="722607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48</a:t>
            </a:fld>
            <a:endParaRPr lang="en-US"/>
          </a:p>
        </p:txBody>
      </p:sp>
    </p:spTree>
    <p:extLst>
      <p:ext uri="{BB962C8B-B14F-4D97-AF65-F5344CB8AC3E}">
        <p14:creationId xmlns:p14="http://schemas.microsoft.com/office/powerpoint/2010/main" val="756649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49</a:t>
            </a:fld>
            <a:endParaRPr lang="en-US"/>
          </a:p>
        </p:txBody>
      </p:sp>
    </p:spTree>
    <p:extLst>
      <p:ext uri="{BB962C8B-B14F-4D97-AF65-F5344CB8AC3E}">
        <p14:creationId xmlns:p14="http://schemas.microsoft.com/office/powerpoint/2010/main" val="3416540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50</a:t>
            </a:fld>
            <a:endParaRPr lang="en-US"/>
          </a:p>
        </p:txBody>
      </p:sp>
    </p:spTree>
    <p:extLst>
      <p:ext uri="{BB962C8B-B14F-4D97-AF65-F5344CB8AC3E}">
        <p14:creationId xmlns:p14="http://schemas.microsoft.com/office/powerpoint/2010/main" val="408647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6</a:t>
            </a:fld>
            <a:endParaRPr lang="en-US"/>
          </a:p>
        </p:txBody>
      </p:sp>
    </p:spTree>
    <p:extLst>
      <p:ext uri="{BB962C8B-B14F-4D97-AF65-F5344CB8AC3E}">
        <p14:creationId xmlns:p14="http://schemas.microsoft.com/office/powerpoint/2010/main" val="275112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51</a:t>
            </a:fld>
            <a:endParaRPr lang="en-US"/>
          </a:p>
        </p:txBody>
      </p:sp>
    </p:spTree>
    <p:extLst>
      <p:ext uri="{BB962C8B-B14F-4D97-AF65-F5344CB8AC3E}">
        <p14:creationId xmlns:p14="http://schemas.microsoft.com/office/powerpoint/2010/main" val="2074693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a:p>
            <a:endParaRPr lang="en-US" dirty="0"/>
          </a:p>
        </p:txBody>
      </p:sp>
      <p:sp>
        <p:nvSpPr>
          <p:cNvPr id="4" name="Slide Number Placeholder 3"/>
          <p:cNvSpPr>
            <a:spLocks noGrp="1"/>
          </p:cNvSpPr>
          <p:nvPr>
            <p:ph type="sldNum" sz="quarter" idx="5"/>
          </p:nvPr>
        </p:nvSpPr>
        <p:spPr/>
        <p:txBody>
          <a:bodyPr/>
          <a:lstStyle/>
          <a:p>
            <a:fld id="{865EABCD-EFA4-45E5-89DA-72AD31AD823E}" type="slidenum">
              <a:rPr lang="en-US" smtClean="0"/>
              <a:t>52</a:t>
            </a:fld>
            <a:endParaRPr lang="en-US"/>
          </a:p>
        </p:txBody>
      </p:sp>
    </p:spTree>
    <p:extLst>
      <p:ext uri="{BB962C8B-B14F-4D97-AF65-F5344CB8AC3E}">
        <p14:creationId xmlns:p14="http://schemas.microsoft.com/office/powerpoint/2010/main" val="4151277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a:p>
            <a:endParaRPr lang="en-US" dirty="0"/>
          </a:p>
        </p:txBody>
      </p:sp>
      <p:sp>
        <p:nvSpPr>
          <p:cNvPr id="4" name="Slide Number Placeholder 3"/>
          <p:cNvSpPr>
            <a:spLocks noGrp="1"/>
          </p:cNvSpPr>
          <p:nvPr>
            <p:ph type="sldNum" sz="quarter" idx="10"/>
          </p:nvPr>
        </p:nvSpPr>
        <p:spPr>
          <a:xfrm>
            <a:off x="4034951" y="9018427"/>
            <a:ext cx="3181401" cy="458563"/>
          </a:xfrm>
          <a:prstGeom prst="rect">
            <a:avLst/>
          </a:prstGeom>
        </p:spPr>
        <p:txBody>
          <a:bodyPr lIns="93177" tIns="46589" rIns="93177" bIns="46589"/>
          <a:lstStyle/>
          <a:p>
            <a:pPr marL="0" marR="0" lvl="0" indent="0" algn="l" defTabSz="457200" rtl="0" eaLnBrk="0" fontAlgn="base" latinLnBrk="0" hangingPunct="0">
              <a:lnSpc>
                <a:spcPct val="100000"/>
              </a:lnSpc>
              <a:spcBef>
                <a:spcPct val="0"/>
              </a:spcBef>
              <a:spcAft>
                <a:spcPct val="0"/>
              </a:spcAft>
              <a:buClrTx/>
              <a:buSzTx/>
              <a:buFontTx/>
              <a:buNone/>
              <a:tabLst/>
              <a:defRPr/>
            </a:pPr>
            <a:fld id="{3609C741-29EA-43A7-B572-995A88C3922A}"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53</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80908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54</a:t>
            </a:fld>
            <a:endParaRPr lang="en-US"/>
          </a:p>
        </p:txBody>
      </p:sp>
    </p:spTree>
    <p:extLst>
      <p:ext uri="{BB962C8B-B14F-4D97-AF65-F5344CB8AC3E}">
        <p14:creationId xmlns:p14="http://schemas.microsoft.com/office/powerpoint/2010/main" val="483464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55</a:t>
            </a:fld>
            <a:endParaRPr lang="en-US"/>
          </a:p>
        </p:txBody>
      </p:sp>
    </p:spTree>
    <p:extLst>
      <p:ext uri="{BB962C8B-B14F-4D97-AF65-F5344CB8AC3E}">
        <p14:creationId xmlns:p14="http://schemas.microsoft.com/office/powerpoint/2010/main" val="603321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EABCD-EFA4-45E5-89DA-72AD31AD823E}" type="slidenum">
              <a:rPr lang="en-US" smtClean="0"/>
              <a:t>56</a:t>
            </a:fld>
            <a:endParaRPr lang="en-US"/>
          </a:p>
        </p:txBody>
      </p:sp>
    </p:spTree>
    <p:extLst>
      <p:ext uri="{BB962C8B-B14F-4D97-AF65-F5344CB8AC3E}">
        <p14:creationId xmlns:p14="http://schemas.microsoft.com/office/powerpoint/2010/main" val="285135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865EABCD-EFA4-45E5-89DA-72AD31AD823E}" type="slidenum">
              <a:rPr lang="en-US" smtClean="0"/>
              <a:t>7</a:t>
            </a:fld>
            <a:endParaRPr lang="en-US"/>
          </a:p>
        </p:txBody>
      </p:sp>
    </p:spTree>
    <p:extLst>
      <p:ext uri="{BB962C8B-B14F-4D97-AF65-F5344CB8AC3E}">
        <p14:creationId xmlns:p14="http://schemas.microsoft.com/office/powerpoint/2010/main" val="299075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8</a:t>
            </a:fld>
            <a:endParaRPr lang="en-US"/>
          </a:p>
        </p:txBody>
      </p:sp>
    </p:spTree>
    <p:extLst>
      <p:ext uri="{BB962C8B-B14F-4D97-AF65-F5344CB8AC3E}">
        <p14:creationId xmlns:p14="http://schemas.microsoft.com/office/powerpoint/2010/main" val="235103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a:t>
            </a:r>
          </a:p>
        </p:txBody>
      </p:sp>
      <p:sp>
        <p:nvSpPr>
          <p:cNvPr id="4" name="Slide Number Placeholder 3"/>
          <p:cNvSpPr>
            <a:spLocks noGrp="1"/>
          </p:cNvSpPr>
          <p:nvPr>
            <p:ph type="sldNum" sz="quarter" idx="5"/>
          </p:nvPr>
        </p:nvSpPr>
        <p:spPr/>
        <p:txBody>
          <a:bodyPr/>
          <a:lstStyle/>
          <a:p>
            <a:fld id="{865EABCD-EFA4-45E5-89DA-72AD31AD823E}" type="slidenum">
              <a:rPr lang="en-US" smtClean="0"/>
              <a:t>9</a:t>
            </a:fld>
            <a:endParaRPr lang="en-US"/>
          </a:p>
        </p:txBody>
      </p:sp>
    </p:spTree>
    <p:extLst>
      <p:ext uri="{BB962C8B-B14F-4D97-AF65-F5344CB8AC3E}">
        <p14:creationId xmlns:p14="http://schemas.microsoft.com/office/powerpoint/2010/main" val="324979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Oby </a:t>
            </a:r>
          </a:p>
          <a:p>
            <a:r>
              <a:rPr lang="en-US" dirty="0"/>
              <a:t>ABC News called November’s launch of new blood pressure guidelines one of the top health stories of the year. </a:t>
            </a:r>
          </a:p>
          <a:p>
            <a:endParaRPr lang="en-US" dirty="0"/>
          </a:p>
          <a:p>
            <a:r>
              <a:rPr lang="en-US" dirty="0"/>
              <a:t>Change/adaptation can take a while but we’re hopeful that doing things like eliminating prehypertension as a diagnosis and underscoring how even levels moderately above 120/80 will be a call to action for both patients and providers.  </a:t>
            </a:r>
          </a:p>
        </p:txBody>
      </p:sp>
    </p:spTree>
    <p:extLst>
      <p:ext uri="{BB962C8B-B14F-4D97-AF65-F5344CB8AC3E}">
        <p14:creationId xmlns:p14="http://schemas.microsoft.com/office/powerpoint/2010/main" val="408863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C8629B-0A95-1B4C-B422-138F5DB0F6EC}"/>
              </a:ext>
            </a:extLst>
          </p:cNvPr>
          <p:cNvSpPr>
            <a:spLocks noGrp="1"/>
          </p:cNvSpPr>
          <p:nvPr>
            <p:ph idx="1"/>
          </p:nvPr>
        </p:nvSpPr>
        <p:spPr>
          <a:xfrm>
            <a:off x="838200" y="1256234"/>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722430"/>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36728"/>
            <a:ext cx="538480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36728"/>
            <a:ext cx="538480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0DA16B65-39FF-4CC1-9844-0C33213A008D}" type="slidenum">
              <a:rPr lang="en-US"/>
              <a:pPr/>
              <a:t>‹#›</a:t>
            </a:fld>
            <a:endParaRPr lang="en-US"/>
          </a:p>
        </p:txBody>
      </p:sp>
      <p:sp>
        <p:nvSpPr>
          <p:cNvPr id="6"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fld id="{6FB891D6-30C8-4DB5-BBAA-633F7250DF10}"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7531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54411"/>
            <a:ext cx="1097280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31677"/>
            <a:ext cx="5386917" cy="44319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731677"/>
            <a:ext cx="5389033" cy="44319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6"/>
            <a:ext cx="5389033"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88D4AC26-237D-403E-9F6A-FA5BC8E5D3FB}" type="slidenum">
              <a:rPr lang="en-US"/>
              <a:pPr/>
              <a:t>‹#›</a:t>
            </a:fld>
            <a:endParaRPr lang="en-US"/>
          </a:p>
        </p:txBody>
      </p:sp>
      <p:sp>
        <p:nvSpPr>
          <p:cNvPr id="8"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fld id="{1805DAFF-A454-4BDD-88D9-3BA810EB64E2}"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360249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2B6C02EB-2EFF-492F-B856-FD75CB727BC7}" type="slidenum">
              <a:rPr lang="en-US"/>
              <a:pPr/>
              <a:t>‹#›</a:t>
            </a:fld>
            <a:endParaRPr lang="en-US"/>
          </a:p>
        </p:txBody>
      </p:sp>
      <p:sp>
        <p:nvSpPr>
          <p:cNvPr id="4"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fld id="{FADF97A8-38AC-48BD-B12D-9AD3C3F0C6FF}"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296567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A124D2DE-1F65-402D-BAA5-867B304583DD}" type="slidenum">
              <a:rPr lang="en-US"/>
              <a:pPr/>
              <a:t>‹#›</a:t>
            </a:fld>
            <a:endParaRPr lang="en-US"/>
          </a:p>
        </p:txBody>
      </p:sp>
      <p:sp>
        <p:nvSpPr>
          <p:cNvPr id="3"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fld id="{DF38DF9E-7A50-4231-A542-5E79C80AF2E2}"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277200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65769"/>
            <a:ext cx="4011084"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29700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D353841-722B-439E-8E93-422517DD8DD7}" type="slidenum">
              <a:rPr lang="en-US"/>
              <a:pPr/>
              <a:t>‹#›</a:t>
            </a:fld>
            <a:endParaRPr lang="en-US"/>
          </a:p>
        </p:txBody>
      </p:sp>
      <p:sp>
        <p:nvSpPr>
          <p:cNvPr id="6"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fld id="{1E5BD4CE-F096-4B23-9B83-514DBE3E208F}"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87922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8006"/>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8"/>
            <a:ext cx="7315200" cy="560153"/>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29700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BFF800D-C4B6-482F-AD3D-5EA86E18998A}" type="slidenum">
              <a:rPr lang="en-US"/>
              <a:pPr/>
              <a:t>‹#›</a:t>
            </a:fld>
            <a:endParaRPr lang="en-US"/>
          </a:p>
        </p:txBody>
      </p:sp>
      <p:sp>
        <p:nvSpPr>
          <p:cNvPr id="6"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fld id="{29A42062-79C4-4FE8-A0AC-15F30B3B664D}"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224670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646658" y="1736730"/>
            <a:ext cx="6935745" cy="182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7F3FC64A-EC72-4175-9F5F-FF382CEA3A62}" type="slidenum">
              <a:rPr lang="en-US"/>
              <a:pPr/>
              <a:t>‹#›</a:t>
            </a:fld>
            <a:endParaRPr lang="en-US"/>
          </a:p>
        </p:txBody>
      </p:sp>
      <p:sp>
        <p:nvSpPr>
          <p:cNvPr id="5"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fld id="{1CA9FB19-9842-4BBC-976C-55F54C17397E}"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79554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684218"/>
            <a:ext cx="1126462"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49221" y="684218"/>
            <a:ext cx="228678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94BD8C7-F9AB-465A-943B-99209ABE3092}" type="slidenum">
              <a:rPr lang="en-US"/>
              <a:pPr/>
              <a:t>‹#›</a:t>
            </a:fld>
            <a:endParaRPr lang="en-US"/>
          </a:p>
        </p:txBody>
      </p:sp>
      <p:sp>
        <p:nvSpPr>
          <p:cNvPr id="5"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fld id="{C2E4C8FC-B96A-4F4A-8735-65C9423CDA20}"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350855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678211"/>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097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D25C42A-52E2-5844-82AF-9C4BB98A62DA}"/>
              </a:ext>
            </a:extLst>
          </p:cNvPr>
          <p:cNvSpPr>
            <a:spLocks noGrp="1"/>
          </p:cNvSpPr>
          <p:nvPr>
            <p:ph sz="half" idx="2"/>
          </p:nvPr>
        </p:nvSpPr>
        <p:spPr>
          <a:xfrm>
            <a:off x="6234114"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502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0536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21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3713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904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4263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32663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xmlns=""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030363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xmlns=""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xmlns=""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742098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C8629B-0A95-1B4C-B422-138F5DB0F6EC}"/>
              </a:ext>
            </a:extLst>
          </p:cNvPr>
          <p:cNvSpPr>
            <a:spLocks noGrp="1"/>
          </p:cNvSpPr>
          <p:nvPr>
            <p:ph idx="1"/>
          </p:nvPr>
        </p:nvSpPr>
        <p:spPr>
          <a:xfrm>
            <a:off x="838200" y="1712356"/>
            <a:ext cx="10515600" cy="4826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3676790"/>
      </p:ext>
    </p:extLst>
  </p:cSld>
  <p:clrMapOvr>
    <a:masterClrMapping/>
  </p:clrMapOvr>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090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627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1FCD7-F5C4-4225-B3B4-745619A5FC04}" type="datetime1">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15B62-A947-4B4D-A1BD-85AEE4F52677}" type="slidenum">
              <a:rPr lang="en-US" smtClean="0"/>
              <a:t>‹#›</a:t>
            </a:fld>
            <a:endParaRPr lang="en-US"/>
          </a:p>
        </p:txBody>
      </p:sp>
    </p:spTree>
    <p:extLst>
      <p:ext uri="{BB962C8B-B14F-4D97-AF65-F5344CB8AC3E}">
        <p14:creationId xmlns:p14="http://schemas.microsoft.com/office/powerpoint/2010/main" val="224426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36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97486-200B-478A-BC2C-4AA8118544D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87693E2-2DE9-45BD-911C-499C1472D96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83E146E-3BC6-415C-88E4-121A1B57E8FA}"/>
              </a:ext>
            </a:extLst>
          </p:cNvPr>
          <p:cNvSpPr>
            <a:spLocks noGrp="1"/>
          </p:cNvSpPr>
          <p:nvPr>
            <p:ph type="dt" sz="half" idx="10"/>
          </p:nvPr>
        </p:nvSpPr>
        <p:spPr/>
        <p:txBody>
          <a:bodyPr/>
          <a:lstStyle/>
          <a:p>
            <a:fld id="{00A75472-7C7A-444F-A654-B5FF5B2AF35A}" type="datetimeFigureOut">
              <a:rPr lang="en-US" smtClean="0"/>
              <a:t>11/1/2018</a:t>
            </a:fld>
            <a:endParaRPr lang="en-US"/>
          </a:p>
        </p:txBody>
      </p:sp>
      <p:sp>
        <p:nvSpPr>
          <p:cNvPr id="5" name="Footer Placeholder 4">
            <a:extLst>
              <a:ext uri="{FF2B5EF4-FFF2-40B4-BE49-F238E27FC236}">
                <a16:creationId xmlns:a16="http://schemas.microsoft.com/office/drawing/2014/main" xmlns="" id="{8581A7ED-5FBD-44BB-94D6-E2799346C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F2C25E-A6D3-49B3-9409-68276544A93D}"/>
              </a:ext>
            </a:extLst>
          </p:cNvPr>
          <p:cNvSpPr>
            <a:spLocks noGrp="1"/>
          </p:cNvSpPr>
          <p:nvPr>
            <p:ph type="sldNum" sz="quarter" idx="12"/>
          </p:nvPr>
        </p:nvSpPr>
        <p:spPr/>
        <p:txBody>
          <a:bodyPr/>
          <a:lstStyle/>
          <a:p>
            <a:fld id="{D428A73A-E5F9-4B6A-9359-A102A81544F9}" type="slidenum">
              <a:rPr lang="en-US" smtClean="0"/>
              <a:t>‹#›</a:t>
            </a:fld>
            <a:endParaRPr lang="en-US"/>
          </a:p>
        </p:txBody>
      </p:sp>
    </p:spTree>
    <p:extLst>
      <p:ext uri="{BB962C8B-B14F-4D97-AF65-F5344CB8AC3E}">
        <p14:creationId xmlns:p14="http://schemas.microsoft.com/office/powerpoint/2010/main" val="10303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9235"/>
            <a:ext cx="11582400" cy="5024846"/>
          </a:xfrm>
          <a:prstGeom prst="rect">
            <a:avLst/>
          </a:prstGeom>
        </p:spPr>
        <p:txBody>
          <a:bodyPr/>
          <a:lstStyle>
            <a:lvl1pPr marL="342900" indent="-228600">
              <a:lnSpc>
                <a:spcPct val="100000"/>
              </a:lnSpc>
              <a:spcBef>
                <a:spcPts val="0"/>
              </a:spcBef>
              <a:spcAft>
                <a:spcPts val="600"/>
              </a:spcAft>
              <a:buFont typeface="Arial" panose="020B0604020202020204" pitchFamily="34" charset="0"/>
              <a:buChar char="•"/>
              <a:defRPr sz="2000" b="0">
                <a:latin typeface="+mj-lt"/>
              </a:defRPr>
            </a:lvl1pPr>
            <a:lvl2pPr>
              <a:lnSpc>
                <a:spcPct val="100000"/>
              </a:lnSpc>
              <a:spcBef>
                <a:spcPts val="0"/>
              </a:spcBef>
              <a:spcAft>
                <a:spcPts val="600"/>
              </a:spcAft>
              <a:defRPr sz="1800" b="0">
                <a:latin typeface="+mj-lt"/>
              </a:defRPr>
            </a:lvl2pPr>
            <a:lvl3pPr>
              <a:lnSpc>
                <a:spcPct val="100000"/>
              </a:lnSpc>
              <a:spcBef>
                <a:spcPts val="0"/>
              </a:spcBef>
              <a:spcAft>
                <a:spcPts val="600"/>
              </a:spcAft>
              <a:defRPr sz="1600" b="0">
                <a:latin typeface="+mj-lt"/>
              </a:defRPr>
            </a:lvl3pPr>
            <a:lvl4pPr>
              <a:lnSpc>
                <a:spcPct val="100000"/>
              </a:lnSpc>
              <a:spcBef>
                <a:spcPts val="0"/>
              </a:spcBef>
              <a:spcAft>
                <a:spcPts val="600"/>
              </a:spcAft>
              <a:defRPr sz="1400" b="0">
                <a:latin typeface="+mj-lt"/>
              </a:defRPr>
            </a:lvl4pPr>
            <a:lvl5pPr>
              <a:lnSpc>
                <a:spcPct val="100000"/>
              </a:lnSpc>
              <a:spcBef>
                <a:spcPts val="0"/>
              </a:spcBef>
              <a:spcAft>
                <a:spcPts val="600"/>
              </a:spcAft>
              <a:defRPr sz="1200"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ctrTitle"/>
          </p:nvPr>
        </p:nvSpPr>
        <p:spPr>
          <a:xfrm>
            <a:off x="304800" y="228601"/>
            <a:ext cx="11582400" cy="536575"/>
          </a:xfrm>
          <a:prstGeom prst="rect">
            <a:avLst/>
          </a:prstGeom>
        </p:spPr>
        <p:txBody>
          <a:bodyPr anchor="ctr"/>
          <a:lstStyle>
            <a:lvl1pPr algn="l">
              <a:lnSpc>
                <a:spcPct val="100000"/>
              </a:lnSpc>
              <a:defRPr sz="3200" b="1">
                <a:solidFill>
                  <a:srgbClr val="991A1A"/>
                </a:solidFill>
                <a:effectLst/>
                <a:latin typeface="+mj-lt"/>
              </a:defRPr>
            </a:lvl1pPr>
          </a:lstStyle>
          <a:p>
            <a:r>
              <a:rPr lang="en-US"/>
              <a:t>Click to edit Master title style</a:t>
            </a:r>
          </a:p>
        </p:txBody>
      </p:sp>
    </p:spTree>
    <p:extLst>
      <p:ext uri="{BB962C8B-B14F-4D97-AF65-F5344CB8AC3E}">
        <p14:creationId xmlns:p14="http://schemas.microsoft.com/office/powerpoint/2010/main" val="55237827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37224"/>
            <a:ext cx="10363200" cy="56323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443198"/>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EA3C8CEC-4EA5-4623-8CBE-ABF783F692D5}" type="slidenum">
              <a:rPr lang="en-US"/>
              <a:pPr/>
              <a:t>‹#›</a:t>
            </a:fld>
            <a:endParaRPr lang="en-US"/>
          </a:p>
        </p:txBody>
      </p:sp>
      <p:sp>
        <p:nvSpPr>
          <p:cNvPr id="5"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fld id="{34A6981A-D904-43B8-BBDF-5DCEF09AC931}"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130369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86EE7-AD76-46E7-832B-B0B5888AEA12}" type="datetime4">
              <a:rPr lang="en-US" smtClean="0">
                <a:solidFill>
                  <a:srgbClr val="AAB198"/>
                </a:solidFill>
              </a:rPr>
              <a:pPr/>
              <a:t>November 1, 2018</a:t>
            </a:fld>
            <a:endParaRPr lang="en-US">
              <a:solidFill>
                <a:srgbClr val="AAB198"/>
              </a:solidFill>
            </a:endParaRPr>
          </a:p>
        </p:txBody>
      </p:sp>
      <p:sp>
        <p:nvSpPr>
          <p:cNvPr id="8" name="Footer Placeholder 7"/>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9" name="Slide Number Placeholder 8"/>
          <p:cNvSpPr>
            <a:spLocks noGrp="1"/>
          </p:cNvSpPr>
          <p:nvPr>
            <p:ph type="sldNum" sz="quarter" idx="12"/>
          </p:nvPr>
        </p:nvSpPr>
        <p:spPr/>
        <p:txBody>
          <a:bodyPr/>
          <a:lstStyle/>
          <a:p>
            <a:fld id="{70EAFD9A-9F78-4F7F-9D87-F9980AA9B43D}" type="slidenum">
              <a:rPr lang="en-US" smtClean="0"/>
              <a:pPr/>
              <a:t>‹#›</a:t>
            </a:fld>
            <a:endParaRPr lang="en-US"/>
          </a:p>
        </p:txBody>
      </p:sp>
    </p:spTree>
    <p:extLst>
      <p:ext uri="{BB962C8B-B14F-4D97-AF65-F5344CB8AC3E}">
        <p14:creationId xmlns:p14="http://schemas.microsoft.com/office/powerpoint/2010/main" val="249062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22182"/>
            <a:ext cx="10363200" cy="384721"/>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903B58F-4C23-4E69-9CE1-D6075F991FA2}" type="slidenum">
              <a:rPr lang="en-US"/>
              <a:pPr/>
              <a:t>‹#›</a:t>
            </a:fld>
            <a:endParaRPr lang="en-US"/>
          </a:p>
        </p:txBody>
      </p:sp>
      <p:sp>
        <p:nvSpPr>
          <p:cNvPr id="5" name="Rectangle 50"/>
          <p:cNvSpPr>
            <a:spLocks noGrp="1" noChangeArrowheads="1"/>
          </p:cNvSpPr>
          <p:nvPr>
            <p:ph type="ftr" sz="quarter" idx="11"/>
          </p:nvPr>
        </p:nvSpPr>
        <p:spPr>
          <a:ln/>
        </p:spPr>
        <p:txBody>
          <a:bodyPr/>
          <a:lstStyle>
            <a:lvl1pPr>
              <a:defRPr/>
            </a:lvl1pPr>
          </a:lstStyle>
          <a:p>
            <a:r>
              <a:rPr lang="en-US">
                <a:solidFill>
                  <a:srgbClr val="AAB198"/>
                </a:solidFill>
              </a:rPr>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fld id="{5EFAA616-A723-4B22-B6E2-A7442ACF07A7}" type="datetime4">
              <a:rPr lang="en-US">
                <a:solidFill>
                  <a:srgbClr val="AAB198"/>
                </a:solidFill>
              </a:rPr>
              <a:pPr/>
              <a:t>November 1, 2018</a:t>
            </a:fld>
            <a:endParaRPr lang="en-US">
              <a:solidFill>
                <a:srgbClr val="AAB198"/>
              </a:solidFill>
            </a:endParaRPr>
          </a:p>
        </p:txBody>
      </p:sp>
    </p:spTree>
    <p:extLst>
      <p:ext uri="{BB962C8B-B14F-4D97-AF65-F5344CB8AC3E}">
        <p14:creationId xmlns:p14="http://schemas.microsoft.com/office/powerpoint/2010/main" val="69906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3BF2F005-CB0D-9E4E-8CDE-9B8E452477BF}"/>
              </a:ext>
            </a:extLst>
          </p:cNvPr>
          <p:cNvSpPr>
            <a:spLocks noGrp="1"/>
          </p:cNvSpPr>
          <p:nvPr>
            <p:ph type="title"/>
          </p:nvPr>
        </p:nvSpPr>
        <p:spPr>
          <a:xfrm>
            <a:off x="838200" y="363540"/>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7374D9E-65D3-9143-A1F3-630FCEAA4F5B}"/>
              </a:ext>
            </a:extLst>
          </p:cNvPr>
          <p:cNvSpPr>
            <a:spLocks noGrp="1"/>
          </p:cNvSpPr>
          <p:nvPr>
            <p:ph type="body" idx="1"/>
          </p:nvPr>
        </p:nvSpPr>
        <p:spPr>
          <a:xfrm>
            <a:off x="838200" y="1256233"/>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xmlns="" id="{F65DBE82-8B1D-9A45-84F6-1BE3FB96CD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05805" y="5843503"/>
            <a:ext cx="1339851" cy="726566"/>
          </a:xfrm>
          <a:prstGeom prst="rect">
            <a:avLst/>
          </a:prstGeom>
        </p:spPr>
      </p:pic>
    </p:spTree>
    <p:extLst>
      <p:ext uri="{BB962C8B-B14F-4D97-AF65-F5344CB8AC3E}">
        <p14:creationId xmlns:p14="http://schemas.microsoft.com/office/powerpoint/2010/main" val="1251162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8" r:id="rId5"/>
    <p:sldLayoutId id="2147483689" r:id="rId6"/>
  </p:sldLayoutIdLst>
  <p:txStyles>
    <p:titleStyle>
      <a:lvl1pPr algn="l" defTabSz="914377"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377"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45" indent="-228594" algn="l" defTabSz="914377"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390" indent="-171446" algn="l" defTabSz="914377"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486" indent="-165096"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57" indent="-117472"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5">
          <p15:clr>
            <a:srgbClr val="F26B43"/>
          </p15:clr>
        </p15:guide>
        <p15:guide id="9" pos="3753">
          <p15:clr>
            <a:srgbClr val="F26B43"/>
          </p15:clr>
        </p15:guide>
        <p15:guide id="10" pos="39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609600" y="678196"/>
            <a:ext cx="1097280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609600" y="1736727"/>
            <a:ext cx="10972800" cy="184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101603" y="6477000"/>
            <a:ext cx="622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defTabSz="914377"/>
            <a:fld id="{70EAFD9A-9F78-4F7F-9D87-F9980AA9B43D}" type="slidenum">
              <a:rPr lang="en-US" smtClean="0"/>
              <a:pPr defTabSz="914377"/>
              <a:t>‹#›</a:t>
            </a:fld>
            <a:endParaRPr lang="en-US" dirty="0"/>
          </a:p>
        </p:txBody>
      </p:sp>
      <p:grpSp>
        <p:nvGrpSpPr>
          <p:cNvPr id="4101" name="Group 8"/>
          <p:cNvGrpSpPr>
            <a:grpSpLocks/>
          </p:cNvGrpSpPr>
          <p:nvPr userDrawn="1"/>
        </p:nvGrpSpPr>
        <p:grpSpPr bwMode="auto">
          <a:xfrm>
            <a:off x="8892121" y="6400800"/>
            <a:ext cx="2652183" cy="223838"/>
            <a:chOff x="2205" y="2084"/>
            <a:chExt cx="1349" cy="152"/>
          </a:xfrm>
        </p:grpSpPr>
        <p:sp>
          <p:nvSpPr>
            <p:cNvPr id="1544201" name="Freeform 9"/>
            <p:cNvSpPr>
              <a:spLocks/>
            </p:cNvSpPr>
            <p:nvPr/>
          </p:nvSpPr>
          <p:spPr bwMode="black">
            <a:xfrm>
              <a:off x="2295" y="2127"/>
              <a:ext cx="17"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3" name="Freeform 11"/>
            <p:cNvSpPr>
              <a:spLocks/>
            </p:cNvSpPr>
            <p:nvPr/>
          </p:nvSpPr>
          <p:spPr bwMode="black">
            <a:xfrm>
              <a:off x="2257" y="2127"/>
              <a:ext cx="25"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8" name="Freeform 16"/>
            <p:cNvSpPr>
              <a:spLocks/>
            </p:cNvSpPr>
            <p:nvPr/>
          </p:nvSpPr>
          <p:spPr bwMode="black">
            <a:xfrm>
              <a:off x="2205" y="2148"/>
              <a:ext cx="47" cy="66"/>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3" name="Freeform 21"/>
            <p:cNvSpPr>
              <a:spLocks/>
            </p:cNvSpPr>
            <p:nvPr/>
          </p:nvSpPr>
          <p:spPr bwMode="black">
            <a:xfrm>
              <a:off x="2330" y="2203"/>
              <a:ext cx="37" cy="25"/>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19" name="Freeform 27"/>
            <p:cNvSpPr>
              <a:spLocks/>
            </p:cNvSpPr>
            <p:nvPr/>
          </p:nvSpPr>
          <p:spPr bwMode="black">
            <a:xfrm>
              <a:off x="2269" y="2084"/>
              <a:ext cx="39"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377" eaLnBrk="1" hangingPunct="1">
                <a:defRPr/>
              </a:pPr>
              <a:endParaRPr lang="en-US" sz="1800" dirty="0">
                <a:latin typeface="Arial Narrow" charset="0"/>
                <a:ea typeface="ＭＳ Ｐゴシック" charset="0"/>
                <a:cs typeface="Arial"/>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7" name="Freeform 35"/>
            <p:cNvSpPr>
              <a:spLocks noEditPoints="1"/>
            </p:cNvSpPr>
            <p:nvPr/>
          </p:nvSpPr>
          <p:spPr bwMode="black">
            <a:xfrm>
              <a:off x="2874" y="2148"/>
              <a:ext cx="124"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defTabSz="914377" eaLnBrk="1" hangingPunct="1"/>
              <a:endParaRPr lang="en-US" sz="2400" dirty="0">
                <a:latin typeface="Arial Narrow" pitchFamily="34" charset="0"/>
                <a:ea typeface="MS PGothic" pitchFamily="34" charset="-128"/>
                <a:cs typeface="Arial"/>
              </a:endParaRPr>
            </a:p>
          </p:txBody>
        </p:sp>
      </p:grpSp>
      <p:sp>
        <p:nvSpPr>
          <p:cNvPr id="1544242" name="Rectangle 50"/>
          <p:cNvSpPr>
            <a:spLocks noGrp="1" noChangeArrowheads="1"/>
          </p:cNvSpPr>
          <p:nvPr>
            <p:ph type="ftr" sz="quarter" idx="3"/>
          </p:nvPr>
        </p:nvSpPr>
        <p:spPr bwMode="gray">
          <a:xfrm>
            <a:off x="1905003" y="6477000"/>
            <a:ext cx="5956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defTabSz="914377"/>
            <a:r>
              <a:rPr lang="en-US">
                <a:solidFill>
                  <a:srgbClr val="AAB198"/>
                </a:solidFill>
              </a:rPr>
              <a:t>|     © 2011 Kaiser Foundation Health Plan, Inc. For internal use only.</a:t>
            </a:r>
            <a:endParaRPr lang="en-US" dirty="0">
              <a:solidFill>
                <a:srgbClr val="AAB198"/>
              </a:solidFill>
            </a:endParaRPr>
          </a:p>
        </p:txBody>
      </p:sp>
      <p:sp>
        <p:nvSpPr>
          <p:cNvPr id="1544243" name="Rectangle 51"/>
          <p:cNvSpPr>
            <a:spLocks noGrp="1" noChangeArrowheads="1"/>
          </p:cNvSpPr>
          <p:nvPr>
            <p:ph type="dt" sz="half" idx="2"/>
          </p:nvPr>
        </p:nvSpPr>
        <p:spPr bwMode="gray">
          <a:xfrm>
            <a:off x="609600" y="6477000"/>
            <a:ext cx="1701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defTabSz="914377"/>
            <a:fld id="{E4F86EE7-AD76-46E7-832B-B0B5888AEA12}" type="datetime4">
              <a:rPr lang="en-US" smtClean="0">
                <a:solidFill>
                  <a:srgbClr val="AAB198"/>
                </a:solidFill>
              </a:rPr>
              <a:pPr defTabSz="914377"/>
              <a:t>November 1, 2018</a:t>
            </a:fld>
            <a:endParaRPr lang="en-US" dirty="0">
              <a:solidFill>
                <a:srgbClr val="AAB198"/>
              </a:solidFill>
            </a:endParaRPr>
          </a:p>
        </p:txBody>
      </p:sp>
      <p:pic>
        <p:nvPicPr>
          <p:cNvPr id="4104" name="Picture 63" descr="1478795_BLUE_18%cya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
            <a:ext cx="12192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5062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189"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377"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566"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754"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44" indent="-285744"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32" indent="-285744" algn="l" rtl="0" eaLnBrk="0" fontAlgn="base" hangingPunct="0">
        <a:lnSpc>
          <a:spcPct val="95000"/>
        </a:lnSpc>
        <a:spcBef>
          <a:spcPct val="35000"/>
        </a:spcBef>
        <a:spcAft>
          <a:spcPct val="0"/>
        </a:spcAft>
        <a:buClr>
          <a:schemeClr val="tx2"/>
        </a:buClr>
        <a:buFont typeface="Arial" pitchFamily="34" charset="0"/>
        <a:buChar char="–"/>
        <a:defRPr sz="2000">
          <a:solidFill>
            <a:schemeClr val="tx1"/>
          </a:solidFill>
          <a:latin typeface="+mn-lt"/>
          <a:ea typeface="Arial" charset="0"/>
          <a:cs typeface="+mn-cs"/>
        </a:defRPr>
      </a:lvl2pPr>
      <a:lvl3pPr marL="1142971" indent="-228594"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160" indent="-228594"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349" indent="-228594"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537" indent="-228594"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726" indent="-228594"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8914" indent="-228594"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103" indent="-228594"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xmlns=""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xmlns="" id="{F65DBE82-8B1D-9A45-84F6-1BE3FB96CD2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35234389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xmlns=""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987458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cid:image009.png@01D46AA3.FAB868F0"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hyperlink" Target="mailto:Oby.Nwabuzor@heart.org" TargetMode="External"/><Relationship Id="rId4" Type="http://schemas.openxmlformats.org/officeDocument/2006/relationships/hyperlink" Target="mailto:Tim.Nikolai@hear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4A1C8F6-6DF6-1147-99D7-302828D59E88}"/>
              </a:ext>
            </a:extLst>
          </p:cNvPr>
          <p:cNvSpPr>
            <a:spLocks noGrp="1"/>
          </p:cNvSpPr>
          <p:nvPr>
            <p:ph type="ctrTitle"/>
          </p:nvPr>
        </p:nvSpPr>
        <p:spPr/>
        <p:txBody>
          <a:bodyPr>
            <a:normAutofit/>
          </a:bodyPr>
          <a:lstStyle/>
          <a:p>
            <a:r>
              <a:rPr lang="en-US" dirty="0"/>
              <a:t>AHA tools for quality chronic disease management </a:t>
            </a:r>
          </a:p>
        </p:txBody>
      </p:sp>
      <p:sp>
        <p:nvSpPr>
          <p:cNvPr id="6" name="Subtitle 5">
            <a:extLst>
              <a:ext uri="{FF2B5EF4-FFF2-40B4-BE49-F238E27FC236}">
                <a16:creationId xmlns:a16="http://schemas.microsoft.com/office/drawing/2014/main" xmlns="" id="{30A13920-4F2C-2F49-9F06-277D29A38DE4}"/>
              </a:ext>
            </a:extLst>
          </p:cNvPr>
          <p:cNvSpPr>
            <a:spLocks noGrp="1"/>
          </p:cNvSpPr>
          <p:nvPr>
            <p:ph type="subTitle" idx="1"/>
          </p:nvPr>
        </p:nvSpPr>
        <p:spPr/>
        <p:txBody>
          <a:bodyPr>
            <a:normAutofit/>
          </a:bodyPr>
          <a:lstStyle/>
          <a:p>
            <a:r>
              <a:rPr lang="en-US" sz="2800" dirty="0"/>
              <a:t>Safety Net Summit: Clinical Track</a:t>
            </a:r>
          </a:p>
        </p:txBody>
      </p:sp>
      <p:sp>
        <p:nvSpPr>
          <p:cNvPr id="4" name="TextBox 3">
            <a:extLst>
              <a:ext uri="{FF2B5EF4-FFF2-40B4-BE49-F238E27FC236}">
                <a16:creationId xmlns:a16="http://schemas.microsoft.com/office/drawing/2014/main" xmlns="" id="{6FC6F573-E36A-4E3D-B168-21242367B80E}"/>
              </a:ext>
            </a:extLst>
          </p:cNvPr>
          <p:cNvSpPr txBox="1"/>
          <p:nvPr/>
        </p:nvSpPr>
        <p:spPr>
          <a:xfrm>
            <a:off x="-515120" y="5776152"/>
            <a:ext cx="5235677" cy="830997"/>
          </a:xfrm>
          <a:prstGeom prst="rect">
            <a:avLst/>
          </a:prstGeom>
          <a:noFill/>
        </p:spPr>
        <p:txBody>
          <a:bodyPr wrap="square" rtlCol="0">
            <a:spAutoFit/>
          </a:bodyPr>
          <a:lstStyle/>
          <a:p>
            <a:pPr algn="ctr" defTabSz="457200" eaLnBrk="0" fontAlgn="base" hangingPunct="0">
              <a:spcBef>
                <a:spcPct val="0"/>
              </a:spcBef>
              <a:spcAft>
                <a:spcPct val="0"/>
              </a:spcAft>
            </a:pPr>
            <a:r>
              <a:rPr lang="en-US" sz="2800" b="1" dirty="0">
                <a:latin typeface="Lub Dub Light" panose="020B0303030403020204" pitchFamily="34" charset="0"/>
                <a:cs typeface="Calibri" panose="020F0502020204030204" pitchFamily="34" charset="0"/>
                <a:sym typeface="Calibri" panose="020F0502020204030204" pitchFamily="34" charset="0"/>
              </a:rPr>
              <a:t>Tim Nikolai, </a:t>
            </a:r>
          </a:p>
          <a:p>
            <a:pPr algn="ctr" defTabSz="457200" eaLnBrk="0" fontAlgn="base" hangingPunct="0">
              <a:spcBef>
                <a:spcPct val="0"/>
              </a:spcBef>
              <a:spcAft>
                <a:spcPct val="0"/>
              </a:spcAft>
            </a:pPr>
            <a:r>
              <a:rPr lang="en-US" sz="2000" dirty="0">
                <a:latin typeface="Lub Dub Light" panose="020B0303030403020204" pitchFamily="34" charset="0"/>
                <a:cs typeface="Calibri" panose="020F0502020204030204" pitchFamily="34" charset="0"/>
                <a:sym typeface="Calibri" panose="020F0502020204030204" pitchFamily="34" charset="0"/>
              </a:rPr>
              <a:t>Sr. Community Impact Director</a:t>
            </a:r>
          </a:p>
        </p:txBody>
      </p:sp>
      <p:sp>
        <p:nvSpPr>
          <p:cNvPr id="7" name="TextBox 6">
            <a:extLst>
              <a:ext uri="{FF2B5EF4-FFF2-40B4-BE49-F238E27FC236}">
                <a16:creationId xmlns:a16="http://schemas.microsoft.com/office/drawing/2014/main" xmlns="" id="{944AA45C-720B-481D-83E6-6212DB0790D1}"/>
              </a:ext>
            </a:extLst>
          </p:cNvPr>
          <p:cNvSpPr txBox="1"/>
          <p:nvPr/>
        </p:nvSpPr>
        <p:spPr>
          <a:xfrm>
            <a:off x="3478161" y="5776152"/>
            <a:ext cx="5235677" cy="830997"/>
          </a:xfrm>
          <a:prstGeom prst="rect">
            <a:avLst/>
          </a:prstGeom>
          <a:noFill/>
        </p:spPr>
        <p:txBody>
          <a:bodyPr wrap="square" rtlCol="0">
            <a:spAutoFit/>
          </a:bodyPr>
          <a:lstStyle/>
          <a:p>
            <a:pPr algn="ctr" defTabSz="457200" eaLnBrk="0" fontAlgn="base" hangingPunct="0">
              <a:spcBef>
                <a:spcPct val="0"/>
              </a:spcBef>
              <a:spcAft>
                <a:spcPct val="0"/>
              </a:spcAft>
            </a:pPr>
            <a:r>
              <a:rPr lang="en-US" sz="2800" b="1" dirty="0">
                <a:latin typeface="Lub Dub Light" panose="020B0303030403020204" pitchFamily="34" charset="0"/>
                <a:cs typeface="Calibri" panose="020F0502020204030204" pitchFamily="34" charset="0"/>
                <a:sym typeface="Calibri" panose="020F0502020204030204" pitchFamily="34" charset="0"/>
              </a:rPr>
              <a:t>Oby Nwabuzor,</a:t>
            </a:r>
          </a:p>
          <a:p>
            <a:pPr algn="ctr" defTabSz="457200" eaLnBrk="0" fontAlgn="base" hangingPunct="0">
              <a:spcBef>
                <a:spcPct val="0"/>
              </a:spcBef>
              <a:spcAft>
                <a:spcPct val="0"/>
              </a:spcAft>
            </a:pPr>
            <a:r>
              <a:rPr lang="en-US" sz="2000" dirty="0">
                <a:latin typeface="Lub Dub Light" panose="020B0303030403020204" pitchFamily="34" charset="0"/>
                <a:cs typeface="Calibri" panose="020F0502020204030204" pitchFamily="34" charset="0"/>
                <a:sym typeface="Calibri" panose="020F0502020204030204" pitchFamily="34" charset="0"/>
              </a:rPr>
              <a:t> Community Impact Director</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B0BD5838-4AEF-4908-9514-63A76A495742}"/>
              </a:ext>
            </a:extLst>
          </p:cNvPr>
          <p:cNvSpPr txBox="1"/>
          <p:nvPr/>
        </p:nvSpPr>
        <p:spPr>
          <a:xfrm>
            <a:off x="181297" y="1210370"/>
            <a:ext cx="11829405" cy="830997"/>
          </a:xfrm>
          <a:prstGeom prst="rect">
            <a:avLst/>
          </a:prstGeom>
          <a:noFill/>
        </p:spPr>
        <p:txBody>
          <a:bodyPr wrap="square" rtlCol="0">
            <a:spAutoFit/>
          </a:bodyPr>
          <a:lstStyle/>
          <a:p>
            <a:pPr defTabSz="457200" eaLnBrk="0" fontAlgn="base" hangingPunct="0">
              <a:spcBef>
                <a:spcPct val="0"/>
              </a:spcBef>
              <a:spcAft>
                <a:spcPct val="0"/>
              </a:spcAft>
              <a:defRPr/>
            </a:pPr>
            <a:r>
              <a:rPr lang="en-US" sz="2400" dirty="0">
                <a:solidFill>
                  <a:srgbClr val="000000"/>
                </a:solidFill>
                <a:latin typeface="Lub Dub Light" panose="020B0303030403020204" pitchFamily="34" charset="0"/>
                <a:cs typeface="Calibri" panose="020F0502020204030204" pitchFamily="34" charset="0"/>
                <a:sym typeface="Calibri" panose="020F0502020204030204" pitchFamily="34" charset="0"/>
              </a:rPr>
              <a:t>The American Heart Association &amp; American College of Cardiology </a:t>
            </a:r>
          </a:p>
          <a:p>
            <a:pPr defTabSz="457200" eaLnBrk="0" fontAlgn="base" hangingPunct="0">
              <a:spcBef>
                <a:spcPct val="0"/>
              </a:spcBef>
              <a:spcAft>
                <a:spcPct val="0"/>
              </a:spcAft>
              <a:defRPr/>
            </a:pPr>
            <a:r>
              <a:rPr lang="en-US" sz="2400" dirty="0">
                <a:solidFill>
                  <a:srgbClr val="000000"/>
                </a:solidFill>
                <a:latin typeface="Lub Dub Light" panose="020B0303030403020204" pitchFamily="34" charset="0"/>
                <a:cs typeface="Calibri" panose="020F0502020204030204" pitchFamily="34" charset="0"/>
                <a:sym typeface="Calibri" panose="020F0502020204030204" pitchFamily="34" charset="0"/>
              </a:rPr>
              <a:t>have updated the guidelines for hypertension control.</a:t>
            </a:r>
          </a:p>
        </p:txBody>
      </p:sp>
      <p:pic>
        <p:nvPicPr>
          <p:cNvPr id="11" name="Picture 10">
            <a:extLst>
              <a:ext uri="{FF2B5EF4-FFF2-40B4-BE49-F238E27FC236}">
                <a16:creationId xmlns:a16="http://schemas.microsoft.com/office/drawing/2014/main" xmlns="" id="{E9FD044F-E18F-4F5D-BE12-E94104642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37719"/>
            <a:ext cx="7051965" cy="3314900"/>
          </a:xfrm>
          <a:prstGeom prst="rect">
            <a:avLst/>
          </a:prstGeom>
        </p:spPr>
      </p:pic>
      <p:sp>
        <p:nvSpPr>
          <p:cNvPr id="12" name="TextBox 11">
            <a:extLst>
              <a:ext uri="{FF2B5EF4-FFF2-40B4-BE49-F238E27FC236}">
                <a16:creationId xmlns:a16="http://schemas.microsoft.com/office/drawing/2014/main" xmlns="" id="{2D4AC94E-0429-4140-868F-9063E8130FD2}"/>
              </a:ext>
            </a:extLst>
          </p:cNvPr>
          <p:cNvSpPr txBox="1"/>
          <p:nvPr/>
        </p:nvSpPr>
        <p:spPr>
          <a:xfrm>
            <a:off x="307" y="2478539"/>
            <a:ext cx="6358929" cy="1015663"/>
          </a:xfrm>
          <a:prstGeom prst="rect">
            <a:avLst/>
          </a:prstGeom>
          <a:noFill/>
        </p:spPr>
        <p:txBody>
          <a:bodyPr wrap="square" rtlCol="0">
            <a:spAutoFit/>
          </a:bodyPr>
          <a:lstStyle/>
          <a:p>
            <a:pPr defTabSz="457200" eaLnBrk="0" fontAlgn="base" hangingPunct="0">
              <a:spcBef>
                <a:spcPct val="0"/>
              </a:spcBef>
              <a:spcAft>
                <a:spcPct val="0"/>
              </a:spcAft>
              <a:defRPr/>
            </a:pP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Notably, the guidelines </a:t>
            </a: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eliminate</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the </a:t>
            </a: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diagnosis of </a:t>
            </a:r>
          </a:p>
          <a:p>
            <a:pPr defTabSz="457200" eaLnBrk="0" fontAlgn="base" hangingPunct="0">
              <a:spcBef>
                <a:spcPct val="0"/>
              </a:spcBef>
              <a:spcAft>
                <a:spcPct val="0"/>
              </a:spcAft>
              <a:defRPr/>
            </a:pP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pre-hypertension </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and identifies anything greater than 130 or 80 as Stage 1 hypertension.  </a:t>
            </a:r>
          </a:p>
        </p:txBody>
      </p:sp>
      <p:sp>
        <p:nvSpPr>
          <p:cNvPr id="14" name="Rectangle 13">
            <a:extLst>
              <a:ext uri="{FF2B5EF4-FFF2-40B4-BE49-F238E27FC236}">
                <a16:creationId xmlns:a16="http://schemas.microsoft.com/office/drawing/2014/main" xmlns="" id="{317FBFD6-F78A-4634-822B-4600E916E55E}"/>
              </a:ext>
            </a:extLst>
          </p:cNvPr>
          <p:cNvSpPr/>
          <p:nvPr/>
        </p:nvSpPr>
        <p:spPr>
          <a:xfrm>
            <a:off x="0" y="2435191"/>
            <a:ext cx="7051964" cy="442280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endParaRPr lang="en-US" sz="2400" dirty="0">
              <a:solidFill>
                <a:prstClr val="white"/>
              </a:solidFill>
              <a:latin typeface="Arial"/>
              <a:sym typeface="Calibri" panose="020F0502020204030204" pitchFamily="34" charset="0"/>
            </a:endParaRPr>
          </a:p>
        </p:txBody>
      </p:sp>
      <p:sp>
        <p:nvSpPr>
          <p:cNvPr id="15" name="TextBox 14">
            <a:extLst>
              <a:ext uri="{FF2B5EF4-FFF2-40B4-BE49-F238E27FC236}">
                <a16:creationId xmlns:a16="http://schemas.microsoft.com/office/drawing/2014/main" xmlns="" id="{42084F69-2F66-4A19-A1B0-62B456DCA181}"/>
              </a:ext>
            </a:extLst>
          </p:cNvPr>
          <p:cNvSpPr txBox="1"/>
          <p:nvPr/>
        </p:nvSpPr>
        <p:spPr>
          <a:xfrm>
            <a:off x="7600125" y="2435191"/>
            <a:ext cx="3247983" cy="3170099"/>
          </a:xfrm>
          <a:prstGeom prst="rect">
            <a:avLst/>
          </a:prstGeom>
          <a:noFill/>
        </p:spPr>
        <p:txBody>
          <a:bodyPr wrap="square" rtlCol="0">
            <a:spAutoFit/>
          </a:bodyPr>
          <a:lstStyle/>
          <a:p>
            <a:pPr algn="ctr" defTabSz="457200" eaLnBrk="0" fontAlgn="base" hangingPunct="0">
              <a:spcBef>
                <a:spcPct val="0"/>
              </a:spcBef>
              <a:spcAft>
                <a:spcPct val="0"/>
              </a:spcAft>
              <a:defRPr/>
            </a:pP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Heart disease and stroke risk is </a:t>
            </a: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doubled</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at </a:t>
            </a: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130/80</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compared to blood pressure below 120/80. </a:t>
            </a:r>
          </a:p>
          <a:p>
            <a:pPr algn="ctr" defTabSz="457200" eaLnBrk="0" fontAlgn="base" hangingPunct="0">
              <a:spcBef>
                <a:spcPct val="0"/>
              </a:spcBef>
              <a:spcAft>
                <a:spcPct val="0"/>
              </a:spcAft>
              <a:defRPr/>
            </a:pPr>
            <a:endPar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endParaRPr>
          </a:p>
          <a:p>
            <a:pPr algn="ctr" defTabSz="457200" eaLnBrk="0" fontAlgn="base" hangingPunct="0">
              <a:spcBef>
                <a:spcPct val="0"/>
              </a:spcBef>
              <a:spcAft>
                <a:spcPct val="0"/>
              </a:spcAft>
              <a:defRPr/>
            </a:pP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100+ million </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American adults have hypertension and approximately </a:t>
            </a:r>
            <a:r>
              <a:rPr lang="en-US" sz="2000" dirty="0">
                <a:solidFill>
                  <a:srgbClr val="FF0000"/>
                </a:solidFill>
                <a:latin typeface="Lub Dub Light" panose="020B0303030403020204" pitchFamily="34" charset="0"/>
                <a:cs typeface="Calibri" panose="020F0502020204030204" pitchFamily="34" charset="0"/>
                <a:sym typeface="Calibri" panose="020F0502020204030204" pitchFamily="34" charset="0"/>
              </a:rPr>
              <a:t>46% are uncontrolled.  </a:t>
            </a:r>
          </a:p>
        </p:txBody>
      </p:sp>
      <p:sp>
        <p:nvSpPr>
          <p:cNvPr id="17" name="Title 1">
            <a:extLst>
              <a:ext uri="{FF2B5EF4-FFF2-40B4-BE49-F238E27FC236}">
                <a16:creationId xmlns:a16="http://schemas.microsoft.com/office/drawing/2014/main" xmlns="" id="{BB6CBE76-D774-4D77-A6F9-E29D3E4A5281}"/>
              </a:ext>
            </a:extLst>
          </p:cNvPr>
          <p:cNvSpPr txBox="1">
            <a:spLocks/>
          </p:cNvSpPr>
          <p:nvPr/>
        </p:nvSpPr>
        <p:spPr>
          <a:xfrm>
            <a:off x="228600" y="349685"/>
            <a:ext cx="10515600" cy="516679"/>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4500" b="1" i="0" kern="1200" cap="all" baseline="0">
                <a:solidFill>
                  <a:schemeClr val="tx2"/>
                </a:solidFill>
                <a:latin typeface="Lub Dub" panose="020B0603030403020204" pitchFamily="34" charset="77"/>
                <a:ea typeface="+mj-ea"/>
                <a:cs typeface="+mj-cs"/>
              </a:defRPr>
            </a:lvl1pPr>
          </a:lstStyle>
          <a:p>
            <a:pPr algn="l"/>
            <a:r>
              <a:rPr lang="en-US" sz="2800" dirty="0">
                <a:latin typeface="Lub Dub Medium" panose="020B0603030403020204" pitchFamily="34" charset="0"/>
              </a:rPr>
              <a:t>New Clinical Guidelines</a:t>
            </a:r>
          </a:p>
        </p:txBody>
      </p:sp>
      <p:pic>
        <p:nvPicPr>
          <p:cNvPr id="18" name="Picture 17">
            <a:extLst>
              <a:ext uri="{FF2B5EF4-FFF2-40B4-BE49-F238E27FC236}">
                <a16:creationId xmlns:a16="http://schemas.microsoft.com/office/drawing/2014/main" xmlns="" id="{796B86F6-A0ED-4145-A858-5D89D107D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Tree>
    <p:extLst>
      <p:ext uri="{BB962C8B-B14F-4D97-AF65-F5344CB8AC3E}">
        <p14:creationId xmlns:p14="http://schemas.microsoft.com/office/powerpoint/2010/main" val="16440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8" name="Title 2">
            <a:extLst>
              <a:ext uri="{FF2B5EF4-FFF2-40B4-BE49-F238E27FC236}">
                <a16:creationId xmlns:a16="http://schemas.microsoft.com/office/drawing/2014/main" xmlns="" id="{D5C99546-0B58-4883-BE5E-88F06443F066}"/>
              </a:ext>
            </a:extLst>
          </p:cNvPr>
          <p:cNvSpPr>
            <a:spLocks noGrp="1"/>
          </p:cNvSpPr>
          <p:nvPr>
            <p:ph type="ctrTitle"/>
          </p:nvPr>
        </p:nvSpPr>
        <p:spPr>
          <a:xfrm>
            <a:off x="240535" y="206386"/>
            <a:ext cx="8686800" cy="774290"/>
          </a:xfrm>
        </p:spPr>
        <p:txBody>
          <a:bodyPr/>
          <a:lstStyle/>
          <a:p>
            <a:r>
              <a:rPr lang="en-US" sz="2800" dirty="0">
                <a:solidFill>
                  <a:schemeClr val="tx2"/>
                </a:solidFill>
                <a:latin typeface="Lub Dub Medium" panose="020B0603030403020204" pitchFamily="34" charset="0"/>
              </a:rPr>
              <a:t>Top 5 Takeaways from new HTN Guidelines</a:t>
            </a:r>
          </a:p>
        </p:txBody>
      </p:sp>
      <p:sp>
        <p:nvSpPr>
          <p:cNvPr id="2" name="TextBox 1">
            <a:extLst>
              <a:ext uri="{FF2B5EF4-FFF2-40B4-BE49-F238E27FC236}">
                <a16:creationId xmlns:a16="http://schemas.microsoft.com/office/drawing/2014/main" xmlns="" id="{28D58A79-FA0F-49B7-A72C-65AE5B56F7FD}"/>
              </a:ext>
            </a:extLst>
          </p:cNvPr>
          <p:cNvSpPr txBox="1"/>
          <p:nvPr/>
        </p:nvSpPr>
        <p:spPr>
          <a:xfrm>
            <a:off x="581892" y="1071801"/>
            <a:ext cx="9635534" cy="5786199"/>
          </a:xfrm>
          <a:prstGeom prst="rect">
            <a:avLst/>
          </a:prstGeom>
          <a:noFill/>
        </p:spPr>
        <p:txBody>
          <a:bodyPr wrap="square" rtlCol="0">
            <a:spAutoFit/>
          </a:bodyPr>
          <a:lstStyle/>
          <a:p>
            <a:pPr marL="457200" indent="-457200" defTabSz="457200" eaLnBrk="0" fontAlgn="base" hangingPunct="0">
              <a:spcBef>
                <a:spcPct val="0"/>
              </a:spcBef>
              <a:spcAft>
                <a:spcPct val="0"/>
              </a:spcAft>
              <a:buFontTx/>
              <a:buAutoNum type="arabicPeriod"/>
              <a:defRPr/>
            </a:pP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Classification of Blood Pressure</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Four new BP categories based on the average of two or more in-office blood pressure readings.</a:t>
            </a:r>
          </a:p>
          <a:p>
            <a:pPr marL="457200" indent="-457200" defTabSz="457200" eaLnBrk="0" fontAlgn="base" hangingPunct="0">
              <a:spcBef>
                <a:spcPct val="0"/>
              </a:spcBef>
              <a:spcAft>
                <a:spcPct val="0"/>
              </a:spcAft>
              <a:buFontTx/>
              <a:buAutoNum type="arabicPeriod"/>
              <a:defRPr/>
            </a:pPr>
            <a:endParaRPr lang="en-US" sz="1050" dirty="0">
              <a:solidFill>
                <a:srgbClr val="000000"/>
              </a:solidFill>
              <a:latin typeface="Lub Dub Light" panose="020B0303030403020204" pitchFamily="34" charset="0"/>
              <a:cs typeface="Calibri" panose="020F0502020204030204" pitchFamily="34" charset="0"/>
              <a:sym typeface="Calibri" panose="020F0502020204030204" pitchFamily="34" charset="0"/>
            </a:endParaRPr>
          </a:p>
          <a:p>
            <a:pPr marL="457200" indent="-457200" defTabSz="457200" eaLnBrk="0" fontAlgn="base" hangingPunct="0">
              <a:spcBef>
                <a:spcPct val="0"/>
              </a:spcBef>
              <a:spcAft>
                <a:spcPct val="0"/>
              </a:spcAft>
              <a:buFontTx/>
              <a:buAutoNum type="arabicPeriod"/>
              <a:defRPr/>
            </a:pP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Prevalence of High Blood Pressure:</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Substantially higher prevalence of HTN under the new guideline, 46% of U.S. adults vs 32%, based on JNC 7. </a:t>
            </a:r>
          </a:p>
          <a:p>
            <a:pPr marL="457200" indent="-457200" defTabSz="457200" eaLnBrk="0" fontAlgn="base" hangingPunct="0">
              <a:spcBef>
                <a:spcPct val="0"/>
              </a:spcBef>
              <a:spcAft>
                <a:spcPct val="0"/>
              </a:spcAft>
              <a:buFontTx/>
              <a:buAutoNum type="arabicPeriod"/>
              <a:defRPr/>
            </a:pPr>
            <a:endParaRPr lang="en-US" sz="1050" dirty="0">
              <a:solidFill>
                <a:srgbClr val="000000"/>
              </a:solidFill>
              <a:latin typeface="Lub Dub Light" panose="020B0303030403020204" pitchFamily="34" charset="0"/>
              <a:cs typeface="Calibri" panose="020F0502020204030204" pitchFamily="34" charset="0"/>
              <a:sym typeface="Calibri" panose="020F0502020204030204" pitchFamily="34" charset="0"/>
            </a:endParaRPr>
          </a:p>
          <a:p>
            <a:pPr marL="457200" indent="-457200" defTabSz="457200" eaLnBrk="0" fontAlgn="base" hangingPunct="0">
              <a:spcBef>
                <a:spcPct val="0"/>
              </a:spcBef>
              <a:spcAft>
                <a:spcPct val="0"/>
              </a:spcAft>
              <a:buFontTx/>
              <a:buAutoNum type="arabicPeriod"/>
              <a:defRPr/>
            </a:pP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Treatment of High Blood Pressure:</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All patients with blood pressures &gt; normal should utilize </a:t>
            </a: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nonpharmacological interventions</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Use of BP-lowering medications is recommended based on stage of HTN, individual medical history or est. CVD risk ≥ 10% using the ACC/AHA Risk Estimator. </a:t>
            </a:r>
          </a:p>
          <a:p>
            <a:pPr defTabSz="457200" eaLnBrk="0" fontAlgn="base" hangingPunct="0">
              <a:spcBef>
                <a:spcPct val="0"/>
              </a:spcBef>
              <a:spcAft>
                <a:spcPct val="0"/>
              </a:spcAft>
              <a:defRPr/>
            </a:pPr>
            <a:endParaRPr lang="en-US" sz="1050" dirty="0">
              <a:solidFill>
                <a:srgbClr val="000000"/>
              </a:solidFill>
              <a:latin typeface="Lub Dub Light" panose="020B0303030403020204" pitchFamily="34" charset="0"/>
              <a:cs typeface="Calibri" panose="020F0502020204030204" pitchFamily="34" charset="0"/>
              <a:sym typeface="Calibri" panose="020F0502020204030204" pitchFamily="34" charset="0"/>
            </a:endParaRPr>
          </a:p>
          <a:p>
            <a:pPr marL="457200" indent="-457200" defTabSz="457200" eaLnBrk="0" fontAlgn="base" hangingPunct="0">
              <a:spcBef>
                <a:spcPct val="0"/>
              </a:spcBef>
              <a:spcAft>
                <a:spcPct val="0"/>
              </a:spcAft>
              <a:buFontTx/>
              <a:buAutoNum type="arabicPeriod" startAt="4"/>
              <a:defRPr/>
            </a:pP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Blood Pressure Goal for people with High Blood Pressure:</a:t>
            </a:r>
            <a:r>
              <a:rPr lang="en-US" sz="2000" dirty="0">
                <a:solidFill>
                  <a:srgbClr val="000000"/>
                </a:solidFill>
                <a:latin typeface="Lub Dub Light" panose="020B0303030403020204" pitchFamily="34" charset="0"/>
                <a:cs typeface="Calibri" panose="020F0502020204030204" pitchFamily="34" charset="0"/>
                <a:sym typeface="Calibri" panose="020F0502020204030204" pitchFamily="34" charset="0"/>
              </a:rPr>
              <a:t> For adults with confirmed hypertension and known CVD, or 10-year ASCVD event risk of 10% or higher, a BP goal of less than 130/80 mm Hg is recommended.</a:t>
            </a:r>
          </a:p>
          <a:p>
            <a:pPr defTabSz="457200" eaLnBrk="0" fontAlgn="base" hangingPunct="0">
              <a:spcBef>
                <a:spcPct val="0"/>
              </a:spcBef>
              <a:spcAft>
                <a:spcPct val="0"/>
              </a:spcAft>
              <a:defRPr/>
            </a:pPr>
            <a:endParaRPr lang="en-US" sz="1050" dirty="0">
              <a:solidFill>
                <a:srgbClr val="000000"/>
              </a:solidFill>
              <a:latin typeface="Lub Dub Light" panose="020B0303030403020204" pitchFamily="34" charset="0"/>
              <a:cs typeface="Calibri" panose="020F0502020204030204" pitchFamily="34" charset="0"/>
              <a:sym typeface="Calibri" panose="020F0502020204030204" pitchFamily="34" charset="0"/>
            </a:endParaRPr>
          </a:p>
          <a:p>
            <a:pPr defTabSz="457200" eaLnBrk="0" fontAlgn="base" hangingPunct="0">
              <a:spcBef>
                <a:spcPct val="0"/>
              </a:spcBef>
              <a:spcAft>
                <a:spcPct val="0"/>
              </a:spcAft>
              <a:defRPr/>
            </a:pPr>
            <a:r>
              <a:rPr lang="en-US" sz="2000" b="1" dirty="0">
                <a:solidFill>
                  <a:srgbClr val="000000"/>
                </a:solidFill>
                <a:latin typeface="Lub Dub Light" panose="020B0303030403020204" pitchFamily="34" charset="0"/>
                <a:cs typeface="Calibri" panose="020F0502020204030204" pitchFamily="34" charset="0"/>
                <a:sym typeface="Calibri" panose="020F0502020204030204" pitchFamily="34" charset="0"/>
              </a:rPr>
              <a:t>5.	Use Self-measured Blood Pressure Monitoring (SMBP) to Diagnose, 	Reassess, and Activate Patients with High Blood Pressure.</a:t>
            </a:r>
          </a:p>
          <a:p>
            <a:pPr defTabSz="457200" eaLnBrk="0" fontAlgn="base" hangingPunct="0">
              <a:spcBef>
                <a:spcPct val="0"/>
              </a:spcBef>
              <a:spcAft>
                <a:spcPct val="0"/>
              </a:spcAft>
              <a:defRPr/>
            </a:pPr>
            <a:endParaRPr lang="en-US" sz="20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457200" indent="-457200" defTabSz="457200" eaLnBrk="0" fontAlgn="base" hangingPunct="0">
              <a:spcBef>
                <a:spcPct val="0"/>
              </a:spcBef>
              <a:spcAft>
                <a:spcPct val="0"/>
              </a:spcAft>
              <a:buFontTx/>
              <a:buAutoNum type="arabicPeriod"/>
              <a:defRPr/>
            </a:pPr>
            <a:endParaRPr lang="en-US" sz="24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457200" indent="-457200" defTabSz="457200" eaLnBrk="0" fontAlgn="base" hangingPunct="0">
              <a:spcBef>
                <a:spcPct val="0"/>
              </a:spcBef>
              <a:spcAft>
                <a:spcPct val="0"/>
              </a:spcAft>
              <a:buFontTx/>
              <a:buAutoNum type="arabicPeriod"/>
              <a:defRPr/>
            </a:pPr>
            <a:endParaRPr lang="en-US" sz="24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9" name="Picture 8">
            <a:extLst>
              <a:ext uri="{FF2B5EF4-FFF2-40B4-BE49-F238E27FC236}">
                <a16:creationId xmlns:a16="http://schemas.microsoft.com/office/drawing/2014/main" xmlns="" id="{E879634D-8EC0-4C92-8D60-3E1D1F1F956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293359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8" name="Title 2">
            <a:extLst>
              <a:ext uri="{FF2B5EF4-FFF2-40B4-BE49-F238E27FC236}">
                <a16:creationId xmlns:a16="http://schemas.microsoft.com/office/drawing/2014/main" xmlns="" id="{D5C99546-0B58-4883-BE5E-88F06443F066}"/>
              </a:ext>
            </a:extLst>
          </p:cNvPr>
          <p:cNvSpPr>
            <a:spLocks noGrp="1"/>
          </p:cNvSpPr>
          <p:nvPr>
            <p:ph type="ctrTitle"/>
          </p:nvPr>
        </p:nvSpPr>
        <p:spPr>
          <a:xfrm>
            <a:off x="240534" y="206386"/>
            <a:ext cx="11951465" cy="774290"/>
          </a:xfrm>
        </p:spPr>
        <p:txBody>
          <a:bodyPr>
            <a:normAutofit fontScale="90000"/>
          </a:bodyPr>
          <a:lstStyle/>
          <a:p>
            <a:r>
              <a:rPr lang="en-US" sz="2800" dirty="0">
                <a:solidFill>
                  <a:schemeClr val="tx2"/>
                </a:solidFill>
                <a:latin typeface="Lub Dub Medium" panose="020B0603030403020204" pitchFamily="34" charset="0"/>
              </a:rPr>
              <a:t>Health Inequity: Hypertension rates by gender and ethnicity.</a:t>
            </a:r>
          </a:p>
        </p:txBody>
      </p:sp>
      <p:pic>
        <p:nvPicPr>
          <p:cNvPr id="9" name="Picture 8">
            <a:extLst>
              <a:ext uri="{FF2B5EF4-FFF2-40B4-BE49-F238E27FC236}">
                <a16:creationId xmlns:a16="http://schemas.microsoft.com/office/drawing/2014/main" xmlns="" id="{E879634D-8EC0-4C92-8D60-3E1D1F1F956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0" y="803513"/>
            <a:ext cx="12358255" cy="536575"/>
          </a:xfrm>
          <a:prstGeom prst="rect">
            <a:avLst/>
          </a:prstGeom>
        </p:spPr>
      </p:pic>
      <p:pic>
        <p:nvPicPr>
          <p:cNvPr id="3" name="Picture 2">
            <a:extLst>
              <a:ext uri="{FF2B5EF4-FFF2-40B4-BE49-F238E27FC236}">
                <a16:creationId xmlns:a16="http://schemas.microsoft.com/office/drawing/2014/main" xmlns="" id="{DFFF7B72-43ED-41BD-87D0-6D03AACCA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720" y="1205034"/>
            <a:ext cx="9248560" cy="4447931"/>
          </a:xfrm>
          <a:prstGeom prst="rect">
            <a:avLst/>
          </a:prstGeom>
        </p:spPr>
      </p:pic>
    </p:spTree>
    <p:extLst>
      <p:ext uri="{BB962C8B-B14F-4D97-AF65-F5344CB8AC3E}">
        <p14:creationId xmlns:p14="http://schemas.microsoft.com/office/powerpoint/2010/main" val="190081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8" name="Title 2">
            <a:extLst>
              <a:ext uri="{FF2B5EF4-FFF2-40B4-BE49-F238E27FC236}">
                <a16:creationId xmlns:a16="http://schemas.microsoft.com/office/drawing/2014/main" xmlns="" id="{D5C99546-0B58-4883-BE5E-88F06443F066}"/>
              </a:ext>
            </a:extLst>
          </p:cNvPr>
          <p:cNvSpPr>
            <a:spLocks noGrp="1"/>
          </p:cNvSpPr>
          <p:nvPr>
            <p:ph type="ctrTitle"/>
          </p:nvPr>
        </p:nvSpPr>
        <p:spPr>
          <a:xfrm>
            <a:off x="240535" y="206386"/>
            <a:ext cx="8686800" cy="774290"/>
          </a:xfrm>
        </p:spPr>
        <p:txBody>
          <a:bodyPr/>
          <a:lstStyle/>
          <a:p>
            <a:r>
              <a:rPr lang="en-US" sz="2800" dirty="0">
                <a:solidFill>
                  <a:schemeClr val="tx2"/>
                </a:solidFill>
                <a:latin typeface="Lub Dub Medium" panose="020B0603030403020204" pitchFamily="34" charset="0"/>
              </a:rPr>
              <a:t>The Potential for iMpact</a:t>
            </a:r>
          </a:p>
        </p:txBody>
      </p:sp>
      <p:pic>
        <p:nvPicPr>
          <p:cNvPr id="9" name="Picture 8">
            <a:extLst>
              <a:ext uri="{FF2B5EF4-FFF2-40B4-BE49-F238E27FC236}">
                <a16:creationId xmlns:a16="http://schemas.microsoft.com/office/drawing/2014/main" xmlns="" id="{E879634D-8EC0-4C92-8D60-3E1D1F1F956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pic>
        <p:nvPicPr>
          <p:cNvPr id="3" name="Picture 2">
            <a:extLst>
              <a:ext uri="{FF2B5EF4-FFF2-40B4-BE49-F238E27FC236}">
                <a16:creationId xmlns:a16="http://schemas.microsoft.com/office/drawing/2014/main" xmlns="" id="{BBF1F70E-960B-483E-8045-1A3F182F5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107" y="1731653"/>
            <a:ext cx="7920174" cy="3279719"/>
          </a:xfrm>
          <a:prstGeom prst="rect">
            <a:avLst/>
          </a:prstGeom>
        </p:spPr>
      </p:pic>
    </p:spTree>
    <p:extLst>
      <p:ext uri="{BB962C8B-B14F-4D97-AF65-F5344CB8AC3E}">
        <p14:creationId xmlns:p14="http://schemas.microsoft.com/office/powerpoint/2010/main" val="386966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solidFill>
                  <a:schemeClr val="tx2"/>
                </a:solidFill>
                <a:latin typeface="Lub Dub Medium" panose="020B0603030403020204" pitchFamily="34" charset="0"/>
              </a:rPr>
              <a:t>Barriers to success</a:t>
            </a:r>
          </a:p>
        </p:txBody>
      </p:sp>
      <p:sp>
        <p:nvSpPr>
          <p:cNvPr id="6" name="Content Placeholder 2"/>
          <p:cNvSpPr txBox="1">
            <a:spLocks/>
          </p:cNvSpPr>
          <p:nvPr/>
        </p:nvSpPr>
        <p:spPr>
          <a:xfrm>
            <a:off x="180110" y="1219200"/>
            <a:ext cx="4530436" cy="4336473"/>
          </a:xfrm>
          <a:prstGeom prst="rect">
            <a:avLst/>
          </a:prstGeom>
        </p:spPr>
        <p:txBody>
          <a:bodyPr/>
          <a:lstStyle>
            <a:lvl1pPr marL="342900" indent="-228600" algn="l" rtl="0" eaLnBrk="1" fontAlgn="base" hangingPunct="1">
              <a:lnSpc>
                <a:spcPct val="100000"/>
              </a:lnSpc>
              <a:spcBef>
                <a:spcPts val="0"/>
              </a:spcBef>
              <a:spcAft>
                <a:spcPts val="600"/>
              </a:spcAft>
              <a:buClr>
                <a:schemeClr val="bg2"/>
              </a:buClr>
              <a:buFont typeface="Arial" panose="020B0604020202020204" pitchFamily="34" charset="0"/>
              <a:buChar char="•"/>
              <a:defRPr sz="2000" b="0">
                <a:solidFill>
                  <a:schemeClr val="bg2"/>
                </a:solidFill>
                <a:latin typeface="+mj-lt"/>
                <a:ea typeface="+mn-ea"/>
                <a:cs typeface="+mn-cs"/>
              </a:defRPr>
            </a:lvl1pPr>
            <a:lvl2pPr marL="742950" indent="-285750" algn="l" rtl="0" eaLnBrk="1" fontAlgn="base" hangingPunct="1">
              <a:lnSpc>
                <a:spcPct val="100000"/>
              </a:lnSpc>
              <a:spcBef>
                <a:spcPts val="0"/>
              </a:spcBef>
              <a:spcAft>
                <a:spcPts val="600"/>
              </a:spcAft>
              <a:buClr>
                <a:schemeClr val="bg2"/>
              </a:buClr>
              <a:buChar char="–"/>
              <a:defRPr sz="1800" b="0">
                <a:solidFill>
                  <a:schemeClr val="bg2"/>
                </a:solidFill>
                <a:latin typeface="+mj-lt"/>
              </a:defRPr>
            </a:lvl2pPr>
            <a:lvl3pPr marL="1143000" indent="-228600" algn="l" rtl="0" eaLnBrk="1" fontAlgn="base" hangingPunct="1">
              <a:lnSpc>
                <a:spcPct val="100000"/>
              </a:lnSpc>
              <a:spcBef>
                <a:spcPts val="0"/>
              </a:spcBef>
              <a:spcAft>
                <a:spcPts val="600"/>
              </a:spcAft>
              <a:buClr>
                <a:schemeClr val="bg2"/>
              </a:buClr>
              <a:buSzPct val="55000"/>
              <a:buFont typeface="Monotype Sorts" pitchFamily="2" charset="2"/>
              <a:buChar char="u"/>
              <a:defRPr sz="1600" b="0">
                <a:solidFill>
                  <a:schemeClr val="bg2"/>
                </a:solidFill>
                <a:latin typeface="+mj-lt"/>
              </a:defRPr>
            </a:lvl3pPr>
            <a:lvl4pPr marL="1600200" indent="-228600" algn="l" rtl="0" eaLnBrk="1" fontAlgn="base" hangingPunct="1">
              <a:lnSpc>
                <a:spcPct val="100000"/>
              </a:lnSpc>
              <a:spcBef>
                <a:spcPts val="0"/>
              </a:spcBef>
              <a:spcAft>
                <a:spcPts val="600"/>
              </a:spcAft>
              <a:buClr>
                <a:schemeClr val="bg2"/>
              </a:buClr>
              <a:defRPr sz="1400" b="0">
                <a:solidFill>
                  <a:schemeClr val="bg2"/>
                </a:solidFill>
                <a:latin typeface="+mj-lt"/>
              </a:defRPr>
            </a:lvl4pPr>
            <a:lvl5pPr marL="2057400" indent="-228600" algn="l" rtl="0" eaLnBrk="1" fontAlgn="base" hangingPunct="1">
              <a:lnSpc>
                <a:spcPct val="100000"/>
              </a:lnSpc>
              <a:spcBef>
                <a:spcPts val="0"/>
              </a:spcBef>
              <a:spcAft>
                <a:spcPts val="600"/>
              </a:spcAft>
              <a:buClr>
                <a:schemeClr val="bg2"/>
              </a:buClr>
              <a:buChar char="•"/>
              <a:defRPr sz="1200" b="0">
                <a:solidFill>
                  <a:schemeClr val="bg2"/>
                </a:solidFill>
                <a:latin typeface="+mj-lt"/>
              </a:defRPr>
            </a:lvl5pPr>
            <a:lvl6pPr marL="25146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1" fontAlgn="base" hangingPunct="1">
              <a:lnSpc>
                <a:spcPct val="90000"/>
              </a:lnSpc>
              <a:spcBef>
                <a:spcPct val="20000"/>
              </a:spcBef>
              <a:spcAft>
                <a:spcPct val="0"/>
              </a:spcAft>
              <a:buClr>
                <a:schemeClr val="bg2"/>
              </a:buClr>
              <a:buChar char="•"/>
              <a:defRPr sz="2000" b="1">
                <a:solidFill>
                  <a:schemeClr val="bg2"/>
                </a:solidFill>
                <a:latin typeface="+mn-lt"/>
              </a:defRPr>
            </a:lvl9pPr>
          </a:lstStyle>
          <a:p>
            <a:pPr>
              <a:buClrTx/>
            </a:pPr>
            <a:r>
              <a:rPr lang="en-US" dirty="0">
                <a:solidFill>
                  <a:schemeClr val="tx1"/>
                </a:solidFill>
                <a:latin typeface="Lub Dub Light" panose="020B0303030403020204" pitchFamily="34" charset="0"/>
              </a:rPr>
              <a:t>System factors </a:t>
            </a:r>
          </a:p>
          <a:p>
            <a:pPr lvl="1">
              <a:buClrTx/>
              <a:buFont typeface="Arial" panose="020B0604020202020204" pitchFamily="34" charset="0"/>
              <a:buChar char="•"/>
            </a:pPr>
            <a:r>
              <a:rPr lang="en-US" dirty="0">
                <a:solidFill>
                  <a:schemeClr val="tx1"/>
                </a:solidFill>
                <a:latin typeface="Lub Dub Light" panose="020B0303030403020204" pitchFamily="34" charset="0"/>
              </a:rPr>
              <a:t>Quality reporting</a:t>
            </a:r>
          </a:p>
          <a:p>
            <a:pPr lvl="1">
              <a:buClrTx/>
              <a:buFont typeface="Arial" panose="020B0604020202020204" pitchFamily="34" charset="0"/>
              <a:buChar char="•"/>
            </a:pPr>
            <a:r>
              <a:rPr lang="en-US" dirty="0">
                <a:solidFill>
                  <a:schemeClr val="tx1"/>
                </a:solidFill>
                <a:latin typeface="Lub Dub Light" panose="020B0303030403020204" pitchFamily="34" charset="0"/>
              </a:rPr>
              <a:t>Work flow</a:t>
            </a:r>
          </a:p>
          <a:p>
            <a:pPr lvl="1">
              <a:buClrTx/>
              <a:buFont typeface="Arial" panose="020B0604020202020204" pitchFamily="34" charset="0"/>
              <a:buChar char="•"/>
            </a:pPr>
            <a:r>
              <a:rPr lang="en-US" dirty="0">
                <a:solidFill>
                  <a:schemeClr val="tx1"/>
                </a:solidFill>
                <a:latin typeface="Lub Dub Light" panose="020B0303030403020204" pitchFamily="34" charset="0"/>
              </a:rPr>
              <a:t>Leadership buy-in</a:t>
            </a:r>
          </a:p>
          <a:p>
            <a:pPr>
              <a:buClrTx/>
            </a:pPr>
            <a:r>
              <a:rPr lang="en-US" dirty="0">
                <a:solidFill>
                  <a:schemeClr val="tx1"/>
                </a:solidFill>
                <a:latin typeface="Lub Dub Light" panose="020B0303030403020204" pitchFamily="34" charset="0"/>
              </a:rPr>
              <a:t>Provider factors</a:t>
            </a:r>
          </a:p>
          <a:p>
            <a:pPr lvl="1">
              <a:buClrTx/>
              <a:buFont typeface="Arial" panose="020B0604020202020204" pitchFamily="34" charset="0"/>
              <a:buChar char="•"/>
            </a:pPr>
            <a:r>
              <a:rPr lang="en-US" dirty="0">
                <a:solidFill>
                  <a:schemeClr val="tx1"/>
                </a:solidFill>
                <a:latin typeface="Lub Dub Light" panose="020B0303030403020204" pitchFamily="34" charset="0"/>
              </a:rPr>
              <a:t>Time </a:t>
            </a:r>
          </a:p>
          <a:p>
            <a:pPr lvl="1">
              <a:buClrTx/>
              <a:buFont typeface="Arial" panose="020B0604020202020204" pitchFamily="34" charset="0"/>
              <a:buChar char="•"/>
            </a:pPr>
            <a:r>
              <a:rPr lang="en-US" dirty="0">
                <a:solidFill>
                  <a:schemeClr val="tx1"/>
                </a:solidFill>
                <a:latin typeface="Lub Dub Light" panose="020B0303030403020204" pitchFamily="34" charset="0"/>
              </a:rPr>
              <a:t>Financial</a:t>
            </a:r>
          </a:p>
          <a:p>
            <a:pPr lvl="1">
              <a:buClrTx/>
              <a:buFont typeface="Arial" panose="020B0604020202020204" pitchFamily="34" charset="0"/>
              <a:buChar char="•"/>
            </a:pPr>
            <a:r>
              <a:rPr lang="en-US" dirty="0">
                <a:solidFill>
                  <a:schemeClr val="tx1"/>
                </a:solidFill>
                <a:latin typeface="Lub Dub Light" panose="020B0303030403020204" pitchFamily="34" charset="0"/>
              </a:rPr>
              <a:t>Knowledge of evidence</a:t>
            </a:r>
          </a:p>
          <a:p>
            <a:pPr>
              <a:buClrTx/>
            </a:pPr>
            <a:r>
              <a:rPr lang="en-US" dirty="0">
                <a:solidFill>
                  <a:schemeClr val="tx1"/>
                </a:solidFill>
                <a:latin typeface="Lub Dub Light" panose="020B0303030403020204" pitchFamily="34" charset="0"/>
              </a:rPr>
              <a:t>Patient factors</a:t>
            </a:r>
          </a:p>
          <a:p>
            <a:pPr lvl="1">
              <a:buClrTx/>
              <a:buFont typeface="Arial" panose="020B0604020202020204" pitchFamily="34" charset="0"/>
              <a:buChar char="•"/>
            </a:pPr>
            <a:r>
              <a:rPr lang="en-US" dirty="0">
                <a:solidFill>
                  <a:schemeClr val="tx1"/>
                </a:solidFill>
                <a:latin typeface="Lub Dub Light" panose="020B0303030403020204" pitchFamily="34" charset="0"/>
              </a:rPr>
              <a:t>Non-adherence </a:t>
            </a:r>
          </a:p>
          <a:p>
            <a:pPr lvl="1">
              <a:buClrTx/>
              <a:buFont typeface="Arial" panose="020B0604020202020204" pitchFamily="34" charset="0"/>
              <a:buChar char="•"/>
            </a:pPr>
            <a:r>
              <a:rPr lang="en-US" dirty="0">
                <a:solidFill>
                  <a:schemeClr val="tx1"/>
                </a:solidFill>
                <a:latin typeface="Lub Dub Light" panose="020B0303030403020204" pitchFamily="34" charset="0"/>
              </a:rPr>
              <a:t>Financial</a:t>
            </a:r>
          </a:p>
          <a:p>
            <a:pPr lvl="1">
              <a:buClrTx/>
              <a:buFont typeface="Arial" panose="020B0604020202020204" pitchFamily="34" charset="0"/>
              <a:buChar char="•"/>
            </a:pPr>
            <a:r>
              <a:rPr lang="en-US" dirty="0">
                <a:solidFill>
                  <a:schemeClr val="tx1"/>
                </a:solidFill>
                <a:latin typeface="Lub Dub Light" panose="020B0303030403020204" pitchFamily="34" charset="0"/>
              </a:rPr>
              <a:t>Literacy</a:t>
            </a:r>
          </a:p>
          <a:p>
            <a:pPr marL="0" indent="0">
              <a:spcBef>
                <a:spcPct val="0"/>
              </a:spcBef>
              <a:buNone/>
            </a:pPr>
            <a:endParaRPr lang="en-US" altLang="en-US" kern="0" dirty="0">
              <a:ea typeface="HelveticaNeueLT Pro 45 Lt"/>
            </a:endParaRPr>
          </a:p>
          <a:p>
            <a:pPr marL="0">
              <a:spcBef>
                <a:spcPct val="0"/>
              </a:spcBef>
            </a:pPr>
            <a:endParaRPr lang="en-US" altLang="en-US" kern="0" dirty="0">
              <a:ea typeface="HelveticaNeueLT Pro 45 Lt"/>
            </a:endParaRPr>
          </a:p>
        </p:txBody>
      </p:sp>
      <p:pic>
        <p:nvPicPr>
          <p:cNvPr id="5" name="Picture 3" descr="C:\Users\vbhala\AppData\Local\Microsoft\Windows\Temporary Internet Files\Content.IE5\YRB7F424\success-ahe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774" y="2323667"/>
            <a:ext cx="5128099" cy="2802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6C944D31-FB5A-484B-A94F-AC9F7D4766A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227365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The M.A.P. Framework</a:t>
            </a:r>
          </a:p>
        </p:txBody>
      </p:sp>
      <p:pic>
        <p:nvPicPr>
          <p:cNvPr id="4" name="Picture 3">
            <a:extLst>
              <a:ext uri="{FF2B5EF4-FFF2-40B4-BE49-F238E27FC236}">
                <a16:creationId xmlns:a16="http://schemas.microsoft.com/office/drawing/2014/main" xmlns="" id="{8937FB8D-F86A-4A68-B48A-DC6A13BAA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92" y="998259"/>
            <a:ext cx="5621561" cy="4480954"/>
          </a:xfrm>
          <a:prstGeom prst="rect">
            <a:avLst/>
          </a:prstGeom>
        </p:spPr>
      </p:pic>
      <p:pic>
        <p:nvPicPr>
          <p:cNvPr id="5" name="Picture 4">
            <a:extLst>
              <a:ext uri="{FF2B5EF4-FFF2-40B4-BE49-F238E27FC236}">
                <a16:creationId xmlns:a16="http://schemas.microsoft.com/office/drawing/2014/main" xmlns="" id="{027BA58D-2B8F-4C17-9D9F-4E52D5ED15A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757" r="5261"/>
          <a:stretch/>
        </p:blipFill>
        <p:spPr>
          <a:xfrm>
            <a:off x="6559826" y="1150429"/>
            <a:ext cx="4627016" cy="4255302"/>
          </a:xfrm>
          <a:prstGeom prst="rect">
            <a:avLst/>
          </a:prstGeom>
        </p:spPr>
      </p:pic>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Tree>
    <p:extLst>
      <p:ext uri="{BB962C8B-B14F-4D97-AF65-F5344CB8AC3E}">
        <p14:creationId xmlns:p14="http://schemas.microsoft.com/office/powerpoint/2010/main" val="88502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endParaRPr lang="en-US" dirty="0">
              <a:solidFill>
                <a:srgbClr val="000000">
                  <a:lumMod val="75000"/>
                  <a:lumOff val="25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97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The Impact of M.A.P. in Greenville S.C.</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Content Placeholder 1">
            <a:extLst>
              <a:ext uri="{FF2B5EF4-FFF2-40B4-BE49-F238E27FC236}">
                <a16:creationId xmlns:a16="http://schemas.microsoft.com/office/drawing/2014/main" xmlns="" id="{DA3C922B-521D-44D7-B341-DD2934BA371F}"/>
              </a:ext>
            </a:extLst>
          </p:cNvPr>
          <p:cNvSpPr txBox="1">
            <a:spLocks/>
          </p:cNvSpPr>
          <p:nvPr/>
        </p:nvSpPr>
        <p:spPr>
          <a:xfrm>
            <a:off x="228599" y="949235"/>
            <a:ext cx="9471991" cy="5024846"/>
          </a:xfrm>
          <a:prstGeom prst="rect">
            <a:avLst/>
          </a:prstGeom>
        </p:spPr>
        <p:txBody>
          <a:bodyPr/>
          <a:lstStyle>
            <a:lvl1pPr marL="342891" indent="-228594" algn="l" rtl="0" eaLnBrk="1" fontAlgn="base" hangingPunct="1">
              <a:lnSpc>
                <a:spcPct val="100000"/>
              </a:lnSpc>
              <a:spcBef>
                <a:spcPts val="0"/>
              </a:spcBef>
              <a:spcAft>
                <a:spcPts val="600"/>
              </a:spcAft>
              <a:buClr>
                <a:schemeClr val="bg2"/>
              </a:buClr>
              <a:buFont typeface="Arial" panose="020B0604020202020204" pitchFamily="34" charset="0"/>
              <a:buChar char="•"/>
              <a:defRPr sz="2000" b="0">
                <a:solidFill>
                  <a:schemeClr val="bg2"/>
                </a:solidFill>
                <a:latin typeface="+mj-lt"/>
                <a:ea typeface="+mn-ea"/>
                <a:cs typeface="+mn-cs"/>
              </a:defRPr>
            </a:lvl1pPr>
            <a:lvl2pPr marL="742932" indent="-285744" algn="l" rtl="0" eaLnBrk="1" fontAlgn="base" hangingPunct="1">
              <a:lnSpc>
                <a:spcPct val="100000"/>
              </a:lnSpc>
              <a:spcBef>
                <a:spcPts val="0"/>
              </a:spcBef>
              <a:spcAft>
                <a:spcPts val="600"/>
              </a:spcAft>
              <a:buClr>
                <a:schemeClr val="bg2"/>
              </a:buClr>
              <a:buChar char="–"/>
              <a:defRPr sz="1800" b="0">
                <a:solidFill>
                  <a:schemeClr val="bg2"/>
                </a:solidFill>
                <a:latin typeface="+mj-lt"/>
              </a:defRPr>
            </a:lvl2pPr>
            <a:lvl3pPr marL="1142971" indent="-228594" algn="l" rtl="0" eaLnBrk="1" fontAlgn="base" hangingPunct="1">
              <a:lnSpc>
                <a:spcPct val="100000"/>
              </a:lnSpc>
              <a:spcBef>
                <a:spcPts val="0"/>
              </a:spcBef>
              <a:spcAft>
                <a:spcPts val="600"/>
              </a:spcAft>
              <a:buClr>
                <a:schemeClr val="bg2"/>
              </a:buClr>
              <a:buSzPct val="55000"/>
              <a:buFont typeface="Monotype Sorts" pitchFamily="2" charset="2"/>
              <a:buChar char="u"/>
              <a:defRPr sz="1600" b="0">
                <a:solidFill>
                  <a:schemeClr val="bg2"/>
                </a:solidFill>
                <a:latin typeface="+mj-lt"/>
              </a:defRPr>
            </a:lvl3pPr>
            <a:lvl4pPr marL="1600160" indent="-228594" algn="l" rtl="0" eaLnBrk="1" fontAlgn="base" hangingPunct="1">
              <a:lnSpc>
                <a:spcPct val="100000"/>
              </a:lnSpc>
              <a:spcBef>
                <a:spcPts val="0"/>
              </a:spcBef>
              <a:spcAft>
                <a:spcPts val="600"/>
              </a:spcAft>
              <a:buClr>
                <a:schemeClr val="bg2"/>
              </a:buClr>
              <a:defRPr sz="1400" b="0">
                <a:solidFill>
                  <a:schemeClr val="bg2"/>
                </a:solidFill>
                <a:latin typeface="+mj-lt"/>
              </a:defRPr>
            </a:lvl4pPr>
            <a:lvl5pPr marL="2057349" indent="-228594" algn="l" rtl="0" eaLnBrk="1" fontAlgn="base" hangingPunct="1">
              <a:lnSpc>
                <a:spcPct val="100000"/>
              </a:lnSpc>
              <a:spcBef>
                <a:spcPts val="0"/>
              </a:spcBef>
              <a:spcAft>
                <a:spcPts val="600"/>
              </a:spcAft>
              <a:buClr>
                <a:schemeClr val="bg2"/>
              </a:buClr>
              <a:buChar char="•"/>
              <a:defRPr sz="1200" b="0">
                <a:solidFill>
                  <a:schemeClr val="bg2"/>
                </a:solidFill>
                <a:latin typeface="+mj-lt"/>
              </a:defRPr>
            </a:lvl5pPr>
            <a:lvl6pPr marL="2514537" indent="-228594" algn="l" rtl="0" eaLnBrk="1" fontAlgn="base" hangingPunct="1">
              <a:lnSpc>
                <a:spcPct val="90000"/>
              </a:lnSpc>
              <a:spcBef>
                <a:spcPct val="20000"/>
              </a:spcBef>
              <a:spcAft>
                <a:spcPct val="0"/>
              </a:spcAft>
              <a:buClr>
                <a:schemeClr val="bg2"/>
              </a:buClr>
              <a:buChar char="•"/>
              <a:defRPr sz="2000" b="1">
                <a:solidFill>
                  <a:schemeClr val="bg2"/>
                </a:solidFill>
                <a:latin typeface="+mn-lt"/>
              </a:defRPr>
            </a:lvl6pPr>
            <a:lvl7pPr marL="2971726" indent="-228594" algn="l" rtl="0" eaLnBrk="1" fontAlgn="base" hangingPunct="1">
              <a:lnSpc>
                <a:spcPct val="90000"/>
              </a:lnSpc>
              <a:spcBef>
                <a:spcPct val="20000"/>
              </a:spcBef>
              <a:spcAft>
                <a:spcPct val="0"/>
              </a:spcAft>
              <a:buClr>
                <a:schemeClr val="bg2"/>
              </a:buClr>
              <a:buChar char="•"/>
              <a:defRPr sz="2000" b="1">
                <a:solidFill>
                  <a:schemeClr val="bg2"/>
                </a:solidFill>
                <a:latin typeface="+mn-lt"/>
              </a:defRPr>
            </a:lvl7pPr>
            <a:lvl8pPr marL="3428914" indent="-228594" algn="l" rtl="0" eaLnBrk="1" fontAlgn="base" hangingPunct="1">
              <a:lnSpc>
                <a:spcPct val="90000"/>
              </a:lnSpc>
              <a:spcBef>
                <a:spcPct val="20000"/>
              </a:spcBef>
              <a:spcAft>
                <a:spcPct val="0"/>
              </a:spcAft>
              <a:buClr>
                <a:schemeClr val="bg2"/>
              </a:buClr>
              <a:buChar char="•"/>
              <a:defRPr sz="2000" b="1">
                <a:solidFill>
                  <a:schemeClr val="bg2"/>
                </a:solidFill>
                <a:latin typeface="+mn-lt"/>
              </a:defRPr>
            </a:lvl8pPr>
            <a:lvl9pPr marL="3886103" indent="-228594" algn="l" rtl="0" eaLnBrk="1" fontAlgn="base" hangingPunct="1">
              <a:lnSpc>
                <a:spcPct val="90000"/>
              </a:lnSpc>
              <a:spcBef>
                <a:spcPct val="20000"/>
              </a:spcBef>
              <a:spcAft>
                <a:spcPct val="0"/>
              </a:spcAft>
              <a:buClr>
                <a:schemeClr val="bg2"/>
              </a:buClr>
              <a:buChar char="•"/>
              <a:defRPr sz="2000" b="1">
                <a:solidFill>
                  <a:schemeClr val="bg2"/>
                </a:solidFill>
                <a:latin typeface="+mn-lt"/>
              </a:defRPr>
            </a:lvl9pPr>
          </a:lstStyle>
          <a:p>
            <a:pPr marL="400047" indent="-342900">
              <a:buClr>
                <a:srgbClr val="000000"/>
              </a:buClr>
            </a:pPr>
            <a:r>
              <a:rPr kumimoji="0" lang="en-US" sz="2400" b="0" i="0" u="none" strike="noStrike" kern="0" cap="none" spc="0" normalizeH="0" baseline="0" noProof="0" dirty="0">
                <a:ln>
                  <a:noFill/>
                </a:ln>
                <a:solidFill>
                  <a:srgbClr val="000000"/>
                </a:solidFill>
                <a:effectLst/>
                <a:uLnTx/>
                <a:uFillTx/>
                <a:latin typeface="Lub Dub Light" panose="020B0303030403020204" pitchFamily="34" charset="0"/>
              </a:rPr>
              <a:t>Resource limited clinic </a:t>
            </a:r>
          </a:p>
          <a:p>
            <a:pPr marL="400047" indent="-342900">
              <a:buClr>
                <a:srgbClr val="000000"/>
              </a:buClr>
            </a:pPr>
            <a:r>
              <a:rPr kumimoji="0" lang="en-US" sz="2400" b="0" i="0" u="none" strike="noStrike" kern="0" cap="none" spc="0" normalizeH="0" baseline="0" noProof="0" dirty="0">
                <a:ln>
                  <a:noFill/>
                </a:ln>
                <a:solidFill>
                  <a:srgbClr val="000000"/>
                </a:solidFill>
                <a:effectLst/>
                <a:uLnTx/>
                <a:uFillTx/>
                <a:latin typeface="Lub Dub Light" panose="020B0303030403020204" pitchFamily="34" charset="0"/>
              </a:rPr>
              <a:t>50% African American and 50% Medicare population</a:t>
            </a:r>
          </a:p>
          <a:p>
            <a:pPr marL="400047" indent="-342900">
              <a:buClr>
                <a:srgbClr val="000000"/>
              </a:buClr>
            </a:pPr>
            <a:r>
              <a:rPr kumimoji="0" lang="en-US" sz="2400" b="0" i="0" u="none" strike="noStrike" kern="0" cap="none" spc="0" normalizeH="0" baseline="0" noProof="0" dirty="0">
                <a:ln>
                  <a:noFill/>
                </a:ln>
                <a:solidFill>
                  <a:srgbClr val="000000"/>
                </a:solidFill>
                <a:effectLst/>
                <a:uLnTx/>
                <a:uFillTx/>
                <a:latin typeface="Lub Dub Light" panose="020B0303030403020204" pitchFamily="34" charset="0"/>
              </a:rPr>
              <a:t>6 month study of about 714 hypertensive patients with at least one visit (70+ % had 2 visits and 49% had three visits</a:t>
            </a:r>
          </a:p>
          <a:p>
            <a:pPr marL="400047" indent="-342900">
              <a:buClr>
                <a:srgbClr val="000000"/>
              </a:buClr>
            </a:pPr>
            <a:r>
              <a:rPr kumimoji="0" lang="en-US" sz="2400" b="0" i="0" u="none" strike="noStrike" kern="0" cap="none" spc="0" normalizeH="0" baseline="0" noProof="0" dirty="0">
                <a:ln>
                  <a:noFill/>
                </a:ln>
                <a:solidFill>
                  <a:srgbClr val="000000"/>
                </a:solidFill>
                <a:effectLst/>
                <a:uLnTx/>
                <a:uFillTx/>
                <a:latin typeface="Lub Dub Light" panose="020B0303030403020204" pitchFamily="34" charset="0"/>
              </a:rPr>
              <a:t>Control rate for those who visited at least once during the study increased by 28 pts from 61 to 89 pts</a:t>
            </a:r>
          </a:p>
          <a:p>
            <a:pPr marL="742932" marR="0" lvl="1" indent="-285744" algn="l" defTabSz="914400" rtl="0" eaLnBrk="1" fontAlgn="base" latinLnBrk="0" hangingPunct="1">
              <a:lnSpc>
                <a:spcPct val="100000"/>
              </a:lnSpc>
              <a:spcBef>
                <a:spcPts val="0"/>
              </a:spcBef>
              <a:spcAft>
                <a:spcPts val="600"/>
              </a:spcAft>
              <a:buClr>
                <a:srgbClr val="000000"/>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p:txBody>
      </p:sp>
      <p:pic>
        <p:nvPicPr>
          <p:cNvPr id="7" name="Picture 6">
            <a:extLst>
              <a:ext uri="{FF2B5EF4-FFF2-40B4-BE49-F238E27FC236}">
                <a16:creationId xmlns:a16="http://schemas.microsoft.com/office/drawing/2014/main" xmlns="" id="{8D7D87BA-3878-4550-92C6-F6CC6776C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724" y="4074982"/>
            <a:ext cx="5295900" cy="2554417"/>
          </a:xfrm>
          <a:prstGeom prst="rect">
            <a:avLst/>
          </a:prstGeom>
        </p:spPr>
      </p:pic>
    </p:spTree>
    <p:extLst>
      <p:ext uri="{BB962C8B-B14F-4D97-AF65-F5344CB8AC3E}">
        <p14:creationId xmlns:p14="http://schemas.microsoft.com/office/powerpoint/2010/main" val="1928775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WHY is Measuring Accurately so important</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5" name="Subtitle 2">
            <a:extLst>
              <a:ext uri="{FF2B5EF4-FFF2-40B4-BE49-F238E27FC236}">
                <a16:creationId xmlns:a16="http://schemas.microsoft.com/office/drawing/2014/main" xmlns="" id="{EB1B9AB8-2C64-42D0-B18A-DF04571D7151}"/>
              </a:ext>
            </a:extLst>
          </p:cNvPr>
          <p:cNvSpPr txBox="1">
            <a:spLocks/>
          </p:cNvSpPr>
          <p:nvPr/>
        </p:nvSpPr>
        <p:spPr>
          <a:xfrm>
            <a:off x="359235" y="1237306"/>
            <a:ext cx="10514174" cy="48114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600"/>
              </a:spcBef>
              <a:spcAft>
                <a:spcPts val="600"/>
              </a:spcAft>
            </a:pPr>
            <a:r>
              <a:rPr lang="en-US" sz="2100" dirty="0">
                <a:solidFill>
                  <a:srgbClr val="000000"/>
                </a:solidFill>
                <a:latin typeface="Lub Dub Light" panose="020B0303030403020204" pitchFamily="34" charset="0"/>
                <a:cs typeface="Arial" panose="020B0604020202020204" pitchFamily="34" charset="0"/>
              </a:rPr>
              <a:t>BP variability exists in everyone and contributes to </a:t>
            </a:r>
            <a:r>
              <a:rPr lang="en-US" sz="2100" i="1" dirty="0">
                <a:solidFill>
                  <a:srgbClr val="000000"/>
                </a:solidFill>
                <a:latin typeface="Lub Dub Light" panose="020B0303030403020204" pitchFamily="34" charset="0"/>
                <a:cs typeface="Arial" panose="020B0604020202020204" pitchFamily="34" charset="0"/>
              </a:rPr>
              <a:t>uncertainty</a:t>
            </a:r>
            <a:r>
              <a:rPr lang="en-US" sz="2100" dirty="0">
                <a:solidFill>
                  <a:srgbClr val="000000"/>
                </a:solidFill>
                <a:latin typeface="Lub Dub Light" panose="020B0303030403020204" pitchFamily="34" charset="0"/>
                <a:cs typeface="Arial" panose="020B0604020202020204" pitchFamily="34" charset="0"/>
              </a:rPr>
              <a:t> about whether any single BP is representative of a patients true BP</a:t>
            </a:r>
          </a:p>
          <a:p>
            <a:pPr marL="457200" indent="-457200">
              <a:spcBef>
                <a:spcPts val="600"/>
              </a:spcBef>
              <a:spcAft>
                <a:spcPts val="600"/>
              </a:spcAft>
            </a:pPr>
            <a:r>
              <a:rPr lang="en-US" sz="2100" dirty="0">
                <a:solidFill>
                  <a:srgbClr val="000000"/>
                </a:solidFill>
                <a:latin typeface="Lub Dub Light" panose="020B0303030403020204" pitchFamily="34" charset="0"/>
                <a:cs typeface="Arial" panose="020B0604020202020204" pitchFamily="34" charset="0"/>
              </a:rPr>
              <a:t>U</a:t>
            </a:r>
            <a:r>
              <a:rPr lang="en-US" sz="2100" i="1" dirty="0">
                <a:solidFill>
                  <a:srgbClr val="000000"/>
                </a:solidFill>
                <a:latin typeface="Lub Dub Light" panose="020B0303030403020204" pitchFamily="34" charset="0"/>
                <a:cs typeface="Arial" panose="020B0604020202020204" pitchFamily="34" charset="0"/>
              </a:rPr>
              <a:t>ncertainty </a:t>
            </a:r>
            <a:r>
              <a:rPr lang="en-US" sz="2100" dirty="0">
                <a:solidFill>
                  <a:srgbClr val="000000"/>
                </a:solidFill>
                <a:latin typeface="Lub Dub Light" panose="020B0303030403020204" pitchFamily="34" charset="0"/>
                <a:cs typeface="Arial" panose="020B0604020202020204" pitchFamily="34" charset="0"/>
              </a:rPr>
              <a:t>about BP is the leading reason clinicians fail to initiate and escalate therapy to patients with uncontrolled high BP</a:t>
            </a:r>
            <a:endParaRPr lang="en-US" sz="2100" i="1" dirty="0">
              <a:solidFill>
                <a:srgbClr val="000000"/>
              </a:solidFill>
              <a:latin typeface="Lub Dub Light" panose="020B0303030403020204" pitchFamily="34" charset="0"/>
              <a:cs typeface="Arial" panose="020B0604020202020204" pitchFamily="34" charset="0"/>
            </a:endParaRPr>
          </a:p>
          <a:p>
            <a:pPr marL="457200" indent="-457200">
              <a:spcBef>
                <a:spcPts val="600"/>
              </a:spcBef>
              <a:spcAft>
                <a:spcPts val="600"/>
              </a:spcAft>
            </a:pPr>
            <a:r>
              <a:rPr lang="en-US" sz="2100" i="1" dirty="0">
                <a:solidFill>
                  <a:srgbClr val="000000"/>
                </a:solidFill>
                <a:latin typeface="Lub Dub Light" panose="020B0303030403020204" pitchFamily="34" charset="0"/>
                <a:cs typeface="Arial" panose="020B0604020202020204" pitchFamily="34" charset="0"/>
              </a:rPr>
              <a:t>Conventional </a:t>
            </a:r>
            <a:r>
              <a:rPr lang="en-US" sz="2100" dirty="0">
                <a:solidFill>
                  <a:srgbClr val="000000"/>
                </a:solidFill>
                <a:latin typeface="Lub Dub Light" panose="020B0303030403020204" pitchFamily="34" charset="0"/>
                <a:cs typeface="Arial" panose="020B0604020202020204" pitchFamily="34" charset="0"/>
              </a:rPr>
              <a:t>or</a:t>
            </a:r>
            <a:r>
              <a:rPr lang="en-US" sz="2100" i="1" dirty="0">
                <a:solidFill>
                  <a:srgbClr val="000000"/>
                </a:solidFill>
                <a:latin typeface="Lub Dub Light" panose="020B0303030403020204" pitchFamily="34" charset="0"/>
                <a:cs typeface="Arial" panose="020B0604020202020204" pitchFamily="34" charset="0"/>
              </a:rPr>
              <a:t> routine </a:t>
            </a:r>
            <a:r>
              <a:rPr lang="en-US" sz="2100" dirty="0">
                <a:solidFill>
                  <a:srgbClr val="000000"/>
                </a:solidFill>
                <a:latin typeface="Lub Dub Light" panose="020B0303030403020204" pitchFamily="34" charset="0"/>
                <a:cs typeface="Arial" panose="020B0604020202020204" pitchFamily="34" charset="0"/>
              </a:rPr>
              <a:t>office BP measurement correlate poorly with a patient’s </a:t>
            </a:r>
            <a:r>
              <a:rPr lang="en-US" sz="2100" i="1" dirty="0">
                <a:solidFill>
                  <a:srgbClr val="000000"/>
                </a:solidFill>
                <a:latin typeface="Lub Dub Light" panose="020B0303030403020204" pitchFamily="34" charset="0"/>
                <a:cs typeface="Arial" panose="020B0604020202020204" pitchFamily="34" charset="0"/>
              </a:rPr>
              <a:t>true</a:t>
            </a:r>
            <a:r>
              <a:rPr lang="en-US" sz="2100" dirty="0">
                <a:solidFill>
                  <a:srgbClr val="000000"/>
                </a:solidFill>
                <a:latin typeface="Lub Dub Light" panose="020B0303030403020204" pitchFamily="34" charset="0"/>
                <a:cs typeface="Arial" panose="020B0604020202020204" pitchFamily="34" charset="0"/>
              </a:rPr>
              <a:t> BP and future cardiovascular events</a:t>
            </a:r>
          </a:p>
          <a:p>
            <a:pPr marL="457200" indent="-457200">
              <a:spcBef>
                <a:spcPts val="600"/>
              </a:spcBef>
              <a:spcAft>
                <a:spcPts val="600"/>
              </a:spcAft>
            </a:pPr>
            <a:r>
              <a:rPr lang="en-US" sz="2100" dirty="0">
                <a:solidFill>
                  <a:srgbClr val="000000"/>
                </a:solidFill>
                <a:latin typeface="Lub Dub Light" panose="020B0303030403020204" pitchFamily="34" charset="0"/>
                <a:cs typeface="Arial" panose="020B0604020202020204" pitchFamily="34" charset="0"/>
              </a:rPr>
              <a:t>Poorly performed BP measurements (which are very common) result in inaccurate BP readings, contributing to uncertainty and potential harm to patients over time</a:t>
            </a:r>
          </a:p>
          <a:p>
            <a:pPr marL="0" indent="0">
              <a:spcBef>
                <a:spcPts val="600"/>
              </a:spcBef>
              <a:spcAft>
                <a:spcPts val="600"/>
              </a:spcAft>
              <a:buNone/>
            </a:pPr>
            <a:r>
              <a:rPr lang="en-US" sz="2000" dirty="0">
                <a:latin typeface="Lub Dub Light" panose="020B0303030403020204" pitchFamily="34" charset="0"/>
              </a:rPr>
              <a:t>How does this affect clinicians in practice?</a:t>
            </a:r>
            <a:r>
              <a:rPr lang="en-US" sz="2000" strike="sngStrike" dirty="0">
                <a:latin typeface="Lub Dub Light" panose="020B0303030403020204" pitchFamily="34" charset="0"/>
              </a:rPr>
              <a:t> </a:t>
            </a:r>
            <a:r>
              <a:rPr lang="en-US" sz="2400" dirty="0"/>
              <a:t/>
            </a:r>
            <a:br>
              <a:rPr lang="en-US" sz="2400" dirty="0"/>
            </a:br>
            <a:endParaRPr lang="en-US" sz="2400" dirty="0"/>
          </a:p>
          <a:p>
            <a:pPr marL="0" indent="0">
              <a:spcBef>
                <a:spcPts val="600"/>
              </a:spcBef>
              <a:spcAft>
                <a:spcPts val="600"/>
              </a:spcAft>
              <a:buNone/>
            </a:pPr>
            <a:endParaRPr lang="en-US" sz="2100" dirty="0">
              <a:solidFill>
                <a:srgbClr val="00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D316472E-D00D-4DB6-A8AD-24102B1C0A2C}"/>
              </a:ext>
            </a:extLst>
          </p:cNvPr>
          <p:cNvSpPr/>
          <p:nvPr/>
        </p:nvSpPr>
        <p:spPr>
          <a:xfrm>
            <a:off x="621322" y="5246508"/>
            <a:ext cx="9446733" cy="415498"/>
          </a:xfrm>
          <a:prstGeom prst="rect">
            <a:avLst/>
          </a:prstGeom>
        </p:spPr>
        <p:txBody>
          <a:bodyPr wrap="square">
            <a:spAutoFit/>
          </a:bodyPr>
          <a:lstStyle/>
          <a:p>
            <a:r>
              <a:rPr lang="en-US" sz="1050" dirty="0">
                <a:latin typeface="Lub Dub Light" panose="020B0303030403020204" pitchFamily="34" charset="0"/>
              </a:rPr>
              <a:t>Kerr E et al. The Role of Clinical Uncertainty in the Treatment Decisions for Diabetic Patients with Uncontrolled Blood Pressure. </a:t>
            </a:r>
            <a:r>
              <a:rPr lang="en-US" sz="1050" i="1" dirty="0">
                <a:latin typeface="Lub Dub Light" panose="020B0303030403020204" pitchFamily="34" charset="0"/>
              </a:rPr>
              <a:t>Annals of Internal Medicine </a:t>
            </a:r>
            <a:r>
              <a:rPr lang="en-US" sz="1050" dirty="0">
                <a:latin typeface="Lub Dub Light" panose="020B0303030403020204" pitchFamily="34" charset="0"/>
              </a:rPr>
              <a:t>(148) Number 10  717-727</a:t>
            </a:r>
            <a:endParaRPr lang="en-US" sz="1050" i="1" dirty="0">
              <a:latin typeface="Lub Dub Light" panose="020B0303030403020204" pitchFamily="34" charset="0"/>
            </a:endParaRPr>
          </a:p>
        </p:txBody>
      </p:sp>
    </p:spTree>
    <p:extLst>
      <p:ext uri="{BB962C8B-B14F-4D97-AF65-F5344CB8AC3E}">
        <p14:creationId xmlns:p14="http://schemas.microsoft.com/office/powerpoint/2010/main" val="3369905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Impact of the clinical setting on bp</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5" name="Subtitle 2">
            <a:extLst>
              <a:ext uri="{FF2B5EF4-FFF2-40B4-BE49-F238E27FC236}">
                <a16:creationId xmlns:a16="http://schemas.microsoft.com/office/drawing/2014/main" xmlns="" id="{EB1B9AB8-2C64-42D0-B18A-DF04571D7151}"/>
              </a:ext>
            </a:extLst>
          </p:cNvPr>
          <p:cNvSpPr txBox="1">
            <a:spLocks/>
          </p:cNvSpPr>
          <p:nvPr/>
        </p:nvSpPr>
        <p:spPr>
          <a:xfrm>
            <a:off x="359235" y="1237306"/>
            <a:ext cx="10514174" cy="48114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147361" indent="0">
              <a:buNone/>
            </a:pPr>
            <a:r>
              <a:rPr lang="en-US" sz="2800" spc="-6" dirty="0">
                <a:solidFill>
                  <a:srgbClr val="000000"/>
                </a:solidFill>
                <a:latin typeface="Lub Dub Light" panose="020B0303030403020204" pitchFamily="34" charset="0"/>
                <a:cs typeface="Arial"/>
              </a:rPr>
              <a:t>Alm</a:t>
            </a:r>
            <a:r>
              <a:rPr lang="en-US" sz="2800" dirty="0">
                <a:solidFill>
                  <a:srgbClr val="000000"/>
                </a:solidFill>
                <a:latin typeface="Lub Dub Light" panose="020B0303030403020204" pitchFamily="34" charset="0"/>
                <a:cs typeface="Arial"/>
              </a:rPr>
              <a:t>o</a:t>
            </a:r>
            <a:r>
              <a:rPr lang="en-US" sz="2800" spc="6" dirty="0">
                <a:solidFill>
                  <a:srgbClr val="000000"/>
                </a:solidFill>
                <a:latin typeface="Lub Dub Light" panose="020B0303030403020204" pitchFamily="34" charset="0"/>
                <a:cs typeface="Arial"/>
              </a:rPr>
              <a:t>s</a:t>
            </a:r>
            <a:r>
              <a:rPr lang="en-US" sz="2800" dirty="0">
                <a:solidFill>
                  <a:srgbClr val="000000"/>
                </a:solidFill>
                <a:latin typeface="Lub Dub Light" panose="020B0303030403020204" pitchFamily="34" charset="0"/>
                <a:cs typeface="Arial"/>
              </a:rPr>
              <a:t>t</a:t>
            </a:r>
            <a:r>
              <a:rPr lang="en-US" sz="2800" spc="-30"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a</a:t>
            </a:r>
            <a:r>
              <a:rPr lang="en-US" sz="2800" spc="-6" dirty="0">
                <a:solidFill>
                  <a:srgbClr val="000000"/>
                </a:solidFill>
                <a:latin typeface="Lub Dub Light" panose="020B0303030403020204" pitchFamily="34" charset="0"/>
                <a:cs typeface="Arial"/>
              </a:rPr>
              <a:t>l</a:t>
            </a:r>
            <a:r>
              <a:rPr lang="en-US" sz="2800" dirty="0">
                <a:solidFill>
                  <a:srgbClr val="000000"/>
                </a:solidFill>
                <a:latin typeface="Lub Dub Light" panose="020B0303030403020204" pitchFamily="34" charset="0"/>
                <a:cs typeface="Arial"/>
              </a:rPr>
              <a:t>l</a:t>
            </a:r>
            <a:r>
              <a:rPr lang="en-US" sz="2800" spc="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pa</a:t>
            </a:r>
            <a:r>
              <a:rPr lang="en-US" sz="2800" spc="-12" dirty="0">
                <a:solidFill>
                  <a:srgbClr val="000000"/>
                </a:solidFill>
                <a:latin typeface="Lub Dub Light" panose="020B0303030403020204" pitchFamily="34" charset="0"/>
                <a:cs typeface="Arial"/>
              </a:rPr>
              <a:t>t</a:t>
            </a:r>
            <a:r>
              <a:rPr lang="en-US" sz="2800" spc="-6" dirty="0">
                <a:solidFill>
                  <a:srgbClr val="000000"/>
                </a:solidFill>
                <a:latin typeface="Lub Dub Light" panose="020B0303030403020204" pitchFamily="34" charset="0"/>
                <a:cs typeface="Arial"/>
              </a:rPr>
              <a:t>i</a:t>
            </a:r>
            <a:r>
              <a:rPr lang="en-US" sz="2800" dirty="0">
                <a:solidFill>
                  <a:srgbClr val="000000"/>
                </a:solidFill>
                <a:latin typeface="Lub Dub Light" panose="020B0303030403020204" pitchFamily="34" charset="0"/>
                <a:cs typeface="Arial"/>
              </a:rPr>
              <a:t>en</a:t>
            </a:r>
            <a:r>
              <a:rPr lang="en-US" sz="2800" spc="-6" dirty="0">
                <a:solidFill>
                  <a:srgbClr val="000000"/>
                </a:solidFill>
                <a:latin typeface="Lub Dub Light" panose="020B0303030403020204" pitchFamily="34" charset="0"/>
                <a:cs typeface="Arial"/>
              </a:rPr>
              <a:t>t</a:t>
            </a:r>
            <a:r>
              <a:rPr lang="en-US" sz="2800" dirty="0">
                <a:solidFill>
                  <a:srgbClr val="000000"/>
                </a:solidFill>
                <a:latin typeface="Lub Dub Light" panose="020B0303030403020204" pitchFamily="34" charset="0"/>
                <a:cs typeface="Arial"/>
              </a:rPr>
              <a:t>s</a:t>
            </a:r>
            <a:r>
              <a:rPr lang="en-US" sz="2800" spc="-30"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w</a:t>
            </a:r>
            <a:r>
              <a:rPr lang="en-US" sz="2800" spc="-6" dirty="0">
                <a:solidFill>
                  <a:srgbClr val="000000"/>
                </a:solidFill>
                <a:latin typeface="Lub Dub Light" panose="020B0303030403020204" pitchFamily="34" charset="0"/>
                <a:cs typeface="Arial"/>
              </a:rPr>
              <a:t>il</a:t>
            </a:r>
            <a:r>
              <a:rPr lang="en-US" sz="2800" dirty="0">
                <a:solidFill>
                  <a:srgbClr val="000000"/>
                </a:solidFill>
                <a:latin typeface="Lub Dub Light" panose="020B0303030403020204" pitchFamily="34" charset="0"/>
                <a:cs typeface="Arial"/>
              </a:rPr>
              <a:t>l</a:t>
            </a:r>
            <a:r>
              <a:rPr lang="en-US" sz="2800" spc="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e</a:t>
            </a:r>
            <a:r>
              <a:rPr lang="en-US" sz="2800" spc="-12" dirty="0">
                <a:solidFill>
                  <a:srgbClr val="000000"/>
                </a:solidFill>
                <a:latin typeface="Lub Dub Light" panose="020B0303030403020204" pitchFamily="34" charset="0"/>
                <a:cs typeface="Arial"/>
              </a:rPr>
              <a:t>x</a:t>
            </a:r>
            <a:r>
              <a:rPr lang="en-US" sz="2800" dirty="0">
                <a:solidFill>
                  <a:srgbClr val="000000"/>
                </a:solidFill>
                <a:latin typeface="Lub Dub Light" panose="020B0303030403020204" pitchFamily="34" charset="0"/>
                <a:cs typeface="Arial"/>
              </a:rPr>
              <a:t>per</a:t>
            </a:r>
            <a:r>
              <a:rPr lang="en-US" sz="2800" spc="-6" dirty="0">
                <a:solidFill>
                  <a:srgbClr val="000000"/>
                </a:solidFill>
                <a:latin typeface="Lub Dub Light" panose="020B0303030403020204" pitchFamily="34" charset="0"/>
                <a:cs typeface="Arial"/>
              </a:rPr>
              <a:t>i</a:t>
            </a:r>
            <a:r>
              <a:rPr lang="en-US" sz="2800" dirty="0">
                <a:solidFill>
                  <a:srgbClr val="000000"/>
                </a:solidFill>
                <a:latin typeface="Lub Dub Light" panose="020B0303030403020204" pitchFamily="34" charset="0"/>
                <a:cs typeface="Arial"/>
              </a:rPr>
              <a:t>en</a:t>
            </a:r>
            <a:r>
              <a:rPr lang="en-US" sz="2800" spc="6" dirty="0">
                <a:solidFill>
                  <a:srgbClr val="000000"/>
                </a:solidFill>
                <a:latin typeface="Lub Dub Light" panose="020B0303030403020204" pitchFamily="34" charset="0"/>
                <a:cs typeface="Arial"/>
              </a:rPr>
              <a:t>c</a:t>
            </a:r>
            <a:r>
              <a:rPr lang="en-US" sz="2800" dirty="0">
                <a:solidFill>
                  <a:srgbClr val="000000"/>
                </a:solidFill>
                <a:latin typeface="Lub Dub Light" panose="020B0303030403020204" pitchFamily="34" charset="0"/>
                <a:cs typeface="Arial"/>
              </a:rPr>
              <a:t>e</a:t>
            </a:r>
            <a:r>
              <a:rPr lang="en-US" sz="2800" spc="-36"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s</a:t>
            </a:r>
            <a:r>
              <a:rPr lang="en-US" sz="2800" dirty="0">
                <a:solidFill>
                  <a:srgbClr val="000000"/>
                </a:solidFill>
                <a:latin typeface="Lub Dub Light" panose="020B0303030403020204" pitchFamily="34" charset="0"/>
                <a:cs typeface="Arial"/>
              </a:rPr>
              <a:t>o</a:t>
            </a:r>
            <a:r>
              <a:rPr lang="en-US" sz="2800" spc="-6" dirty="0">
                <a:solidFill>
                  <a:srgbClr val="000000"/>
                </a:solidFill>
                <a:latin typeface="Lub Dub Light" panose="020B0303030403020204" pitchFamily="34" charset="0"/>
                <a:cs typeface="Arial"/>
              </a:rPr>
              <a:t>m</a:t>
            </a:r>
            <a:r>
              <a:rPr lang="en-US" sz="2800" dirty="0">
                <a:solidFill>
                  <a:srgbClr val="000000"/>
                </a:solidFill>
                <a:latin typeface="Lub Dub Light" panose="020B0303030403020204" pitchFamily="34" charset="0"/>
                <a:cs typeface="Arial"/>
              </a:rPr>
              <a:t>e</a:t>
            </a:r>
            <a:r>
              <a:rPr lang="en-US" sz="2800" spc="-3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degree</a:t>
            </a:r>
            <a:r>
              <a:rPr lang="en-US" sz="2800" spc="-47"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of</a:t>
            </a:r>
            <a:r>
              <a:rPr lang="en-US" sz="2800" spc="-12"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t</a:t>
            </a:r>
            <a:r>
              <a:rPr lang="en-US" sz="2800" dirty="0">
                <a:solidFill>
                  <a:srgbClr val="000000"/>
                </a:solidFill>
                <a:latin typeface="Lub Dub Light" panose="020B0303030403020204" pitchFamily="34" charset="0"/>
                <a:cs typeface="Arial"/>
              </a:rPr>
              <a:t>he</a:t>
            </a:r>
            <a:r>
              <a:rPr lang="en-US" sz="2800" spc="-18"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a</a:t>
            </a:r>
            <a:r>
              <a:rPr lang="en-US" sz="2800" spc="-6" dirty="0">
                <a:solidFill>
                  <a:srgbClr val="000000"/>
                </a:solidFill>
                <a:latin typeface="Lub Dub Light" panose="020B0303030403020204" pitchFamily="34" charset="0"/>
                <a:cs typeface="Arial"/>
              </a:rPr>
              <a:t>l</a:t>
            </a:r>
            <a:r>
              <a:rPr lang="en-US" sz="2800" dirty="0">
                <a:solidFill>
                  <a:srgbClr val="000000"/>
                </a:solidFill>
                <a:latin typeface="Lub Dub Light" panose="020B0303030403020204" pitchFamily="34" charset="0"/>
                <a:cs typeface="Arial"/>
              </a:rPr>
              <a:t>er</a:t>
            </a:r>
            <a:r>
              <a:rPr lang="en-US" sz="2800" spc="-6" dirty="0">
                <a:solidFill>
                  <a:srgbClr val="000000"/>
                </a:solidFill>
                <a:latin typeface="Lub Dub Light" panose="020B0303030403020204" pitchFamily="34" charset="0"/>
                <a:cs typeface="Arial"/>
              </a:rPr>
              <a:t>ti</a:t>
            </a:r>
            <a:r>
              <a:rPr lang="en-US" sz="2800" dirty="0">
                <a:solidFill>
                  <a:srgbClr val="000000"/>
                </a:solidFill>
                <a:latin typeface="Lub Dub Light" panose="020B0303030403020204" pitchFamily="34" charset="0"/>
                <a:cs typeface="Arial"/>
              </a:rPr>
              <a:t>ng</a:t>
            </a:r>
            <a:r>
              <a:rPr lang="en-US" sz="2800" spc="-3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re</a:t>
            </a:r>
            <a:r>
              <a:rPr lang="en-US" sz="2800" spc="6" dirty="0">
                <a:solidFill>
                  <a:srgbClr val="000000"/>
                </a:solidFill>
                <a:latin typeface="Lub Dub Light" panose="020B0303030403020204" pitchFamily="34" charset="0"/>
                <a:cs typeface="Arial"/>
              </a:rPr>
              <a:t>s</a:t>
            </a:r>
            <a:r>
              <a:rPr lang="en-US" sz="2800" dirty="0">
                <a:solidFill>
                  <a:srgbClr val="000000"/>
                </a:solidFill>
                <a:latin typeface="Lub Dub Light" panose="020B0303030403020204" pitchFamily="34" charset="0"/>
                <a:cs typeface="Arial"/>
              </a:rPr>
              <a:t>pon</a:t>
            </a:r>
            <a:r>
              <a:rPr lang="en-US" sz="2800" spc="6" dirty="0">
                <a:solidFill>
                  <a:srgbClr val="000000"/>
                </a:solidFill>
                <a:latin typeface="Lub Dub Light" panose="020B0303030403020204" pitchFamily="34" charset="0"/>
                <a:cs typeface="Arial"/>
              </a:rPr>
              <a:t>s</a:t>
            </a:r>
            <a:r>
              <a:rPr lang="en-US" sz="2800" dirty="0">
                <a:solidFill>
                  <a:srgbClr val="000000"/>
                </a:solidFill>
                <a:latin typeface="Lub Dub Light" panose="020B0303030403020204" pitchFamily="34" charset="0"/>
                <a:cs typeface="Arial"/>
              </a:rPr>
              <a:t>e</a:t>
            </a:r>
            <a:r>
              <a:rPr lang="en-US" sz="2800" spc="-47"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i</a:t>
            </a:r>
            <a:r>
              <a:rPr lang="en-US" sz="2800" dirty="0">
                <a:solidFill>
                  <a:srgbClr val="000000"/>
                </a:solidFill>
                <a:latin typeface="Lub Dub Light" panose="020B0303030403020204" pitchFamily="34" charset="0"/>
                <a:cs typeface="Arial"/>
              </a:rPr>
              <a:t>n a</a:t>
            </a:r>
            <a:r>
              <a:rPr lang="en-US" sz="2800" spc="-6"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c</a:t>
            </a:r>
            <a:r>
              <a:rPr lang="en-US" sz="2800" spc="-6" dirty="0">
                <a:solidFill>
                  <a:srgbClr val="000000"/>
                </a:solidFill>
                <a:latin typeface="Lub Dub Light" panose="020B0303030403020204" pitchFamily="34" charset="0"/>
                <a:cs typeface="Arial"/>
              </a:rPr>
              <a:t>li</a:t>
            </a:r>
            <a:r>
              <a:rPr lang="en-US" sz="2800" dirty="0">
                <a:solidFill>
                  <a:srgbClr val="000000"/>
                </a:solidFill>
                <a:latin typeface="Lub Dub Light" panose="020B0303030403020204" pitchFamily="34" charset="0"/>
                <a:cs typeface="Arial"/>
              </a:rPr>
              <a:t>n</a:t>
            </a:r>
            <a:r>
              <a:rPr lang="en-US" sz="2800" spc="-6" dirty="0">
                <a:solidFill>
                  <a:srgbClr val="000000"/>
                </a:solidFill>
                <a:latin typeface="Lub Dub Light" panose="020B0303030403020204" pitchFamily="34" charset="0"/>
                <a:cs typeface="Arial"/>
              </a:rPr>
              <a:t>i</a:t>
            </a:r>
            <a:r>
              <a:rPr lang="en-US" sz="2800" spc="6" dirty="0">
                <a:solidFill>
                  <a:srgbClr val="000000"/>
                </a:solidFill>
                <a:latin typeface="Lub Dub Light" panose="020B0303030403020204" pitchFamily="34" charset="0"/>
                <a:cs typeface="Arial"/>
              </a:rPr>
              <a:t>c</a:t>
            </a:r>
            <a:r>
              <a:rPr lang="en-US" sz="2800" dirty="0">
                <a:solidFill>
                  <a:srgbClr val="000000"/>
                </a:solidFill>
                <a:latin typeface="Lub Dub Light" panose="020B0303030403020204" pitchFamily="34" charset="0"/>
                <a:cs typeface="Arial"/>
              </a:rPr>
              <a:t>al</a:t>
            </a:r>
            <a:r>
              <a:rPr lang="en-US" sz="2800" spc="-24"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s</a:t>
            </a:r>
            <a:r>
              <a:rPr lang="en-US" sz="2800" dirty="0">
                <a:solidFill>
                  <a:srgbClr val="000000"/>
                </a:solidFill>
                <a:latin typeface="Lub Dub Light" panose="020B0303030403020204" pitchFamily="34" charset="0"/>
                <a:cs typeface="Arial"/>
              </a:rPr>
              <a:t>e</a:t>
            </a:r>
            <a:r>
              <a:rPr lang="en-US" sz="2800" spc="-12" dirty="0">
                <a:solidFill>
                  <a:srgbClr val="000000"/>
                </a:solidFill>
                <a:latin typeface="Lub Dub Light" panose="020B0303030403020204" pitchFamily="34" charset="0"/>
                <a:cs typeface="Arial"/>
              </a:rPr>
              <a:t>t</a:t>
            </a:r>
            <a:r>
              <a:rPr lang="en-US" sz="2800" spc="-6" dirty="0">
                <a:solidFill>
                  <a:srgbClr val="000000"/>
                </a:solidFill>
                <a:latin typeface="Lub Dub Light" panose="020B0303030403020204" pitchFamily="34" charset="0"/>
                <a:cs typeface="Arial"/>
              </a:rPr>
              <a:t>ti</a:t>
            </a:r>
            <a:r>
              <a:rPr lang="en-US" sz="2800" dirty="0">
                <a:solidFill>
                  <a:srgbClr val="000000"/>
                </a:solidFill>
                <a:latin typeface="Lub Dub Light" panose="020B0303030403020204" pitchFamily="34" charset="0"/>
                <a:cs typeface="Arial"/>
              </a:rPr>
              <a:t>ng:</a:t>
            </a:r>
          </a:p>
          <a:p>
            <a:pPr marL="0" marR="147361" indent="0">
              <a:buNone/>
            </a:pPr>
            <a:endParaRPr lang="en-US" sz="1200" dirty="0">
              <a:solidFill>
                <a:srgbClr val="000000"/>
              </a:solidFill>
              <a:latin typeface="Lub Dub Light" panose="020B0303030403020204" pitchFamily="34" charset="0"/>
              <a:cs typeface="Arial"/>
            </a:endParaRPr>
          </a:p>
          <a:p>
            <a:pPr marL="1329406" marR="139090" lvl="1" indent="-457200">
              <a:buFont typeface="Arial" panose="020B0604020202020204" pitchFamily="34" charset="0"/>
              <a:buChar char="•"/>
              <a:tabLst>
                <a:tab pos="7643205" algn="l"/>
              </a:tabLst>
            </a:pPr>
            <a:r>
              <a:rPr lang="en-US" sz="2400" dirty="0">
                <a:solidFill>
                  <a:srgbClr val="000000"/>
                </a:solidFill>
                <a:latin typeface="Lub Dub Light" panose="020B0303030403020204" pitchFamily="34" charset="0"/>
                <a:cs typeface="Arial"/>
              </a:rPr>
              <a:t>Wh</a:t>
            </a:r>
            <a:r>
              <a:rPr lang="en-US" sz="2400" spc="-6" dirty="0">
                <a:solidFill>
                  <a:srgbClr val="000000"/>
                </a:solidFill>
                <a:latin typeface="Lub Dub Light" panose="020B0303030403020204" pitchFamily="34" charset="0"/>
                <a:cs typeface="Arial"/>
              </a:rPr>
              <a:t>it</a:t>
            </a:r>
            <a:r>
              <a:rPr lang="en-US" sz="2400" dirty="0">
                <a:solidFill>
                  <a:srgbClr val="000000"/>
                </a:solidFill>
                <a:latin typeface="Lub Dub Light" panose="020B0303030403020204" pitchFamily="34" charset="0"/>
                <a:cs typeface="Arial"/>
              </a:rPr>
              <a:t>e</a:t>
            </a:r>
            <a:r>
              <a:rPr lang="en-US" sz="2400" spc="-18"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c</a:t>
            </a:r>
            <a:r>
              <a:rPr lang="en-US" sz="2400" dirty="0">
                <a:solidFill>
                  <a:srgbClr val="000000"/>
                </a:solidFill>
                <a:latin typeface="Lub Dub Light" panose="020B0303030403020204" pitchFamily="34" charset="0"/>
                <a:cs typeface="Arial"/>
              </a:rPr>
              <a:t>oat</a:t>
            </a:r>
            <a:r>
              <a:rPr lang="en-US" sz="2400" spc="-47"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h</a:t>
            </a:r>
            <a:r>
              <a:rPr lang="en-US" sz="2400" spc="-12" dirty="0">
                <a:solidFill>
                  <a:srgbClr val="000000"/>
                </a:solidFill>
                <a:latin typeface="Lub Dub Light" panose="020B0303030403020204" pitchFamily="34" charset="0"/>
                <a:cs typeface="Arial"/>
              </a:rPr>
              <a:t>y</a:t>
            </a:r>
            <a:r>
              <a:rPr lang="en-US" sz="2400" dirty="0">
                <a:solidFill>
                  <a:srgbClr val="000000"/>
                </a:solidFill>
                <a:latin typeface="Lub Dub Light" panose="020B0303030403020204" pitchFamily="34" charset="0"/>
                <a:cs typeface="Arial"/>
              </a:rPr>
              <a:t>per</a:t>
            </a:r>
            <a:r>
              <a:rPr lang="en-US" sz="2400" spc="-6" dirty="0">
                <a:solidFill>
                  <a:srgbClr val="000000"/>
                </a:solidFill>
                <a:latin typeface="Lub Dub Light" panose="020B0303030403020204" pitchFamily="34" charset="0"/>
                <a:cs typeface="Arial"/>
              </a:rPr>
              <a:t>t</a:t>
            </a:r>
            <a:r>
              <a:rPr lang="en-US" sz="2400" dirty="0">
                <a:solidFill>
                  <a:srgbClr val="000000"/>
                </a:solidFill>
                <a:latin typeface="Lub Dub Light" panose="020B0303030403020204" pitchFamily="34" charset="0"/>
                <a:cs typeface="Arial"/>
              </a:rPr>
              <a:t>en</a:t>
            </a:r>
            <a:r>
              <a:rPr lang="en-US" sz="2400" spc="6" dirty="0">
                <a:solidFill>
                  <a:srgbClr val="000000"/>
                </a:solidFill>
                <a:latin typeface="Lub Dub Light" panose="020B0303030403020204" pitchFamily="34" charset="0"/>
                <a:cs typeface="Arial"/>
              </a:rPr>
              <a:t>s</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on:</a:t>
            </a:r>
            <a:r>
              <a:rPr lang="en-US" sz="2400" spc="-59"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a:t>
            </a:r>
            <a:r>
              <a:rPr lang="en-US" sz="2400" spc="-12" dirty="0">
                <a:solidFill>
                  <a:srgbClr val="000000"/>
                </a:solidFill>
                <a:latin typeface="Lub Dub Light" panose="020B0303030403020204" pitchFamily="34" charset="0"/>
                <a:cs typeface="Arial"/>
              </a:rPr>
              <a:t>f</a:t>
            </a:r>
            <a:r>
              <a:rPr lang="en-US" sz="2400" spc="-6" dirty="0">
                <a:solidFill>
                  <a:srgbClr val="000000"/>
                </a:solidFill>
                <a:latin typeface="Lub Dub Light" panose="020B0303030403020204" pitchFamily="34" charset="0"/>
                <a:cs typeface="Arial"/>
              </a:rPr>
              <a:t>fi</a:t>
            </a:r>
            <a:r>
              <a:rPr lang="en-US" sz="2400" spc="6" dirty="0">
                <a:solidFill>
                  <a:srgbClr val="000000"/>
                </a:solidFill>
                <a:latin typeface="Lub Dub Light" panose="020B0303030403020204" pitchFamily="34" charset="0"/>
                <a:cs typeface="Arial"/>
              </a:rPr>
              <a:t>c</a:t>
            </a:r>
            <a:r>
              <a:rPr lang="en-US" sz="2400" dirty="0">
                <a:solidFill>
                  <a:srgbClr val="000000"/>
                </a:solidFill>
                <a:latin typeface="Lub Dub Light" panose="020B0303030403020204" pitchFamily="34" charset="0"/>
                <a:cs typeface="Arial"/>
              </a:rPr>
              <a:t>e</a:t>
            </a:r>
            <a:r>
              <a:rPr lang="en-US" sz="2400" spc="-36"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B</a:t>
            </a:r>
            <a:r>
              <a:rPr lang="en-US" sz="2400" dirty="0">
                <a:solidFill>
                  <a:srgbClr val="000000"/>
                </a:solidFill>
                <a:latin typeface="Lub Dub Light" panose="020B0303030403020204" pitchFamily="34" charset="0"/>
                <a:cs typeface="Arial"/>
              </a:rPr>
              <a:t>P ≥ 130</a:t>
            </a:r>
            <a:r>
              <a:rPr lang="en-US" sz="2400" spc="-6" dirty="0">
                <a:solidFill>
                  <a:srgbClr val="000000"/>
                </a:solidFill>
                <a:latin typeface="Lub Dub Light" panose="020B0303030403020204" pitchFamily="34" charset="0"/>
                <a:cs typeface="Arial"/>
              </a:rPr>
              <a:t>/</a:t>
            </a:r>
            <a:r>
              <a:rPr lang="en-US" sz="2400" dirty="0">
                <a:solidFill>
                  <a:srgbClr val="000000"/>
                </a:solidFill>
                <a:latin typeface="Lub Dub Light" panose="020B0303030403020204" pitchFamily="34" charset="0"/>
                <a:cs typeface="Arial"/>
              </a:rPr>
              <a:t>80</a:t>
            </a:r>
            <a:r>
              <a:rPr lang="en-US" sz="2400" spc="-47"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m</a:t>
            </a:r>
            <a:r>
              <a:rPr lang="en-US" sz="2400" dirty="0">
                <a:solidFill>
                  <a:srgbClr val="000000"/>
                </a:solidFill>
                <a:latin typeface="Lub Dub Light" panose="020B0303030403020204" pitchFamily="34" charset="0"/>
                <a:cs typeface="Arial"/>
              </a:rPr>
              <a:t>m</a:t>
            </a:r>
            <a:r>
              <a:rPr lang="en-US" sz="2400" spc="-24"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H</a:t>
            </a:r>
            <a:r>
              <a:rPr lang="en-US" sz="2400" dirty="0">
                <a:solidFill>
                  <a:srgbClr val="000000"/>
                </a:solidFill>
                <a:latin typeface="Lub Dub Light" panose="020B0303030403020204" pitchFamily="34" charset="0"/>
                <a:cs typeface="Arial"/>
              </a:rPr>
              <a:t>g </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n</a:t>
            </a:r>
            <a:r>
              <a:rPr lang="en-US" sz="2400" spc="-6"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a</a:t>
            </a:r>
            <a:r>
              <a:rPr lang="en-US" sz="2400" spc="-6"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pa</a:t>
            </a:r>
            <a:r>
              <a:rPr lang="en-US" sz="2400" spc="-12" dirty="0">
                <a:solidFill>
                  <a:srgbClr val="000000"/>
                </a:solidFill>
                <a:latin typeface="Lub Dub Light" panose="020B0303030403020204" pitchFamily="34" charset="0"/>
                <a:cs typeface="Arial"/>
              </a:rPr>
              <a:t>t</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ent</a:t>
            </a:r>
            <a:r>
              <a:rPr lang="en-US" sz="2400" spc="-30"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w</a:t>
            </a:r>
            <a:r>
              <a:rPr lang="en-US" sz="2400" dirty="0">
                <a:solidFill>
                  <a:srgbClr val="000000"/>
                </a:solidFill>
                <a:latin typeface="Lub Dub Light" panose="020B0303030403020204" pitchFamily="34" charset="0"/>
                <a:cs typeface="Arial"/>
              </a:rPr>
              <a:t>ho</a:t>
            </a:r>
            <a:r>
              <a:rPr lang="en-US" sz="2400" spc="6" dirty="0">
                <a:solidFill>
                  <a:srgbClr val="000000"/>
                </a:solidFill>
                <a:latin typeface="Lub Dub Light" panose="020B0303030403020204" pitchFamily="34" charset="0"/>
                <a:cs typeface="Arial"/>
              </a:rPr>
              <a:t>s</a:t>
            </a:r>
            <a:r>
              <a:rPr lang="en-US" sz="2400" dirty="0">
                <a:solidFill>
                  <a:srgbClr val="000000"/>
                </a:solidFill>
                <a:latin typeface="Lub Dub Light" panose="020B0303030403020204" pitchFamily="34" charset="0"/>
                <a:cs typeface="Arial"/>
              </a:rPr>
              <a:t>e out</a:t>
            </a:r>
            <a:r>
              <a:rPr lang="en-US" sz="2400" spc="-30"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of</a:t>
            </a:r>
            <a:r>
              <a:rPr lang="en-US" sz="2400" spc="-30"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a:t>
            </a:r>
            <a:r>
              <a:rPr lang="en-US" sz="2400" spc="-6" dirty="0">
                <a:solidFill>
                  <a:srgbClr val="000000"/>
                </a:solidFill>
                <a:latin typeface="Lub Dub Light" panose="020B0303030403020204" pitchFamily="34" charset="0"/>
                <a:cs typeface="Arial"/>
              </a:rPr>
              <a:t>f</a:t>
            </a:r>
            <a:r>
              <a:rPr lang="en-US" sz="2400" spc="-12" dirty="0">
                <a:solidFill>
                  <a:srgbClr val="000000"/>
                </a:solidFill>
                <a:latin typeface="Lub Dub Light" panose="020B0303030403020204" pitchFamily="34" charset="0"/>
                <a:cs typeface="Arial"/>
              </a:rPr>
              <a:t>f</a:t>
            </a:r>
            <a:r>
              <a:rPr lang="en-US" sz="2400" spc="-6" dirty="0">
                <a:solidFill>
                  <a:srgbClr val="000000"/>
                </a:solidFill>
                <a:latin typeface="Lub Dub Light" panose="020B0303030403020204" pitchFamily="34" charset="0"/>
                <a:cs typeface="Arial"/>
              </a:rPr>
              <a:t>i</a:t>
            </a:r>
            <a:r>
              <a:rPr lang="en-US" sz="2400" spc="6" dirty="0">
                <a:solidFill>
                  <a:srgbClr val="000000"/>
                </a:solidFill>
                <a:latin typeface="Lub Dub Light" panose="020B0303030403020204" pitchFamily="34" charset="0"/>
                <a:cs typeface="Arial"/>
              </a:rPr>
              <a:t>c</a:t>
            </a:r>
            <a:r>
              <a:rPr lang="en-US" sz="2400" dirty="0">
                <a:solidFill>
                  <a:srgbClr val="000000"/>
                </a:solidFill>
                <a:latin typeface="Lub Dub Light" panose="020B0303030403020204" pitchFamily="34" charset="0"/>
                <a:cs typeface="Arial"/>
              </a:rPr>
              <a:t>e</a:t>
            </a:r>
            <a:r>
              <a:rPr lang="en-US" sz="2400" spc="-18"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B</a:t>
            </a:r>
            <a:r>
              <a:rPr lang="en-US" sz="2400" dirty="0">
                <a:solidFill>
                  <a:srgbClr val="000000"/>
                </a:solidFill>
                <a:latin typeface="Lub Dub Light" panose="020B0303030403020204" pitchFamily="34" charset="0"/>
                <a:cs typeface="Arial"/>
              </a:rPr>
              <a:t>P </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s not</a:t>
            </a:r>
            <a:r>
              <a:rPr lang="en-US" sz="2400" spc="-30"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e</a:t>
            </a:r>
            <a:r>
              <a:rPr lang="en-US" sz="2400" spc="-6" dirty="0">
                <a:solidFill>
                  <a:srgbClr val="000000"/>
                </a:solidFill>
                <a:latin typeface="Lub Dub Light" panose="020B0303030403020204" pitchFamily="34" charset="0"/>
                <a:cs typeface="Arial"/>
              </a:rPr>
              <a:t>l</a:t>
            </a:r>
            <a:r>
              <a:rPr lang="en-US" sz="2400" dirty="0">
                <a:solidFill>
                  <a:srgbClr val="000000"/>
                </a:solidFill>
                <a:latin typeface="Lub Dub Light" panose="020B0303030403020204" pitchFamily="34" charset="0"/>
                <a:cs typeface="Arial"/>
              </a:rPr>
              <a:t>e</a:t>
            </a:r>
            <a:r>
              <a:rPr lang="en-US" sz="2400" spc="-12" dirty="0">
                <a:solidFill>
                  <a:srgbClr val="000000"/>
                </a:solidFill>
                <a:latin typeface="Lub Dub Light" panose="020B0303030403020204" pitchFamily="34" charset="0"/>
                <a:cs typeface="Arial"/>
              </a:rPr>
              <a:t>v</a:t>
            </a:r>
            <a:r>
              <a:rPr lang="en-US" sz="2400" dirty="0">
                <a:solidFill>
                  <a:srgbClr val="000000"/>
                </a:solidFill>
                <a:latin typeface="Lub Dub Light" panose="020B0303030403020204" pitchFamily="34" charset="0"/>
                <a:cs typeface="Arial"/>
              </a:rPr>
              <a:t>a</a:t>
            </a:r>
            <a:r>
              <a:rPr lang="en-US" sz="2400" spc="-12" dirty="0">
                <a:solidFill>
                  <a:srgbClr val="000000"/>
                </a:solidFill>
                <a:latin typeface="Lub Dub Light" panose="020B0303030403020204" pitchFamily="34" charset="0"/>
                <a:cs typeface="Arial"/>
              </a:rPr>
              <a:t>t</a:t>
            </a:r>
            <a:r>
              <a:rPr lang="en-US" sz="2400" dirty="0">
                <a:solidFill>
                  <a:srgbClr val="000000"/>
                </a:solidFill>
                <a:latin typeface="Lub Dub Light" panose="020B0303030403020204" pitchFamily="34" charset="0"/>
                <a:cs typeface="Arial"/>
              </a:rPr>
              <a:t>ed</a:t>
            </a:r>
          </a:p>
          <a:p>
            <a:pPr marL="0" indent="0">
              <a:buNone/>
            </a:pPr>
            <a:endParaRPr lang="en-US" sz="2800" dirty="0">
              <a:solidFill>
                <a:srgbClr val="000000"/>
              </a:solidFill>
              <a:latin typeface="Lub Dub Light" panose="020B0303030403020204" pitchFamily="34" charset="0"/>
              <a:cs typeface="Arial"/>
            </a:endParaRPr>
          </a:p>
          <a:p>
            <a:pPr marL="0" indent="0">
              <a:buNone/>
            </a:pPr>
            <a:r>
              <a:rPr lang="en-US" sz="2800" dirty="0">
                <a:solidFill>
                  <a:srgbClr val="000000"/>
                </a:solidFill>
                <a:latin typeface="Lub Dub Light" panose="020B0303030403020204" pitchFamily="34" charset="0"/>
                <a:cs typeface="Arial"/>
              </a:rPr>
              <a:t>So</a:t>
            </a:r>
            <a:r>
              <a:rPr lang="en-US" sz="2800" spc="-6" dirty="0">
                <a:solidFill>
                  <a:srgbClr val="000000"/>
                </a:solidFill>
                <a:latin typeface="Lub Dub Light" panose="020B0303030403020204" pitchFamily="34" charset="0"/>
                <a:cs typeface="Arial"/>
              </a:rPr>
              <a:t>m</a:t>
            </a:r>
            <a:r>
              <a:rPr lang="en-US" sz="2800" dirty="0">
                <a:solidFill>
                  <a:srgbClr val="000000"/>
                </a:solidFill>
                <a:latin typeface="Lub Dub Light" panose="020B0303030403020204" pitchFamily="34" charset="0"/>
                <a:cs typeface="Arial"/>
              </a:rPr>
              <a:t>e</a:t>
            </a:r>
            <a:r>
              <a:rPr lang="en-US" sz="2800" spc="-36"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w</a:t>
            </a:r>
            <a:r>
              <a:rPr lang="en-US" sz="2800" spc="-6" dirty="0">
                <a:solidFill>
                  <a:srgbClr val="000000"/>
                </a:solidFill>
                <a:latin typeface="Lub Dub Light" panose="020B0303030403020204" pitchFamily="34" charset="0"/>
                <a:cs typeface="Arial"/>
              </a:rPr>
              <a:t>il</a:t>
            </a:r>
            <a:r>
              <a:rPr lang="en-US" sz="2800" dirty="0">
                <a:solidFill>
                  <a:srgbClr val="000000"/>
                </a:solidFill>
                <a:latin typeface="Lub Dub Light" panose="020B0303030403020204" pitchFamily="34" charset="0"/>
                <a:cs typeface="Arial"/>
              </a:rPr>
              <a:t>l</a:t>
            </a:r>
            <a:r>
              <a:rPr lang="en-US" sz="2800" spc="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e</a:t>
            </a:r>
            <a:r>
              <a:rPr lang="en-US" sz="2800" spc="-12" dirty="0">
                <a:solidFill>
                  <a:srgbClr val="000000"/>
                </a:solidFill>
                <a:latin typeface="Lub Dub Light" panose="020B0303030403020204" pitchFamily="34" charset="0"/>
                <a:cs typeface="Arial"/>
              </a:rPr>
              <a:t>x</a:t>
            </a:r>
            <a:r>
              <a:rPr lang="en-US" sz="2800" dirty="0">
                <a:solidFill>
                  <a:srgbClr val="000000"/>
                </a:solidFill>
                <a:latin typeface="Lub Dub Light" panose="020B0303030403020204" pitchFamily="34" charset="0"/>
                <a:cs typeface="Arial"/>
              </a:rPr>
              <a:t>per</a:t>
            </a:r>
            <a:r>
              <a:rPr lang="en-US" sz="2800" spc="-6" dirty="0">
                <a:solidFill>
                  <a:srgbClr val="000000"/>
                </a:solidFill>
                <a:latin typeface="Lub Dub Light" panose="020B0303030403020204" pitchFamily="34" charset="0"/>
                <a:cs typeface="Arial"/>
              </a:rPr>
              <a:t>i</a:t>
            </a:r>
            <a:r>
              <a:rPr lang="en-US" sz="2800" dirty="0">
                <a:solidFill>
                  <a:srgbClr val="000000"/>
                </a:solidFill>
                <a:latin typeface="Lub Dub Light" panose="020B0303030403020204" pitchFamily="34" charset="0"/>
                <a:cs typeface="Arial"/>
              </a:rPr>
              <a:t>en</a:t>
            </a:r>
            <a:r>
              <a:rPr lang="en-US" sz="2800" spc="6" dirty="0">
                <a:solidFill>
                  <a:srgbClr val="000000"/>
                </a:solidFill>
                <a:latin typeface="Lub Dub Light" panose="020B0303030403020204" pitchFamily="34" charset="0"/>
                <a:cs typeface="Arial"/>
              </a:rPr>
              <a:t>c</a:t>
            </a:r>
            <a:r>
              <a:rPr lang="en-US" sz="2800" dirty="0">
                <a:solidFill>
                  <a:srgbClr val="000000"/>
                </a:solidFill>
                <a:latin typeface="Lub Dub Light" panose="020B0303030403020204" pitchFamily="34" charset="0"/>
                <a:cs typeface="Arial"/>
              </a:rPr>
              <a:t>e</a:t>
            </a:r>
            <a:r>
              <a:rPr lang="en-US" sz="2800" spc="-3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none</a:t>
            </a:r>
            <a:r>
              <a:rPr lang="en-US" sz="2800" spc="-36"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at</a:t>
            </a:r>
            <a:r>
              <a:rPr lang="en-US" sz="2800" spc="-12"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a</a:t>
            </a:r>
            <a:r>
              <a:rPr lang="en-US" sz="2800" spc="-6" dirty="0">
                <a:solidFill>
                  <a:srgbClr val="000000"/>
                </a:solidFill>
                <a:latin typeface="Lub Dub Light" panose="020B0303030403020204" pitchFamily="34" charset="0"/>
                <a:cs typeface="Arial"/>
              </a:rPr>
              <a:t>ll</a:t>
            </a:r>
            <a:r>
              <a:rPr lang="en-US" sz="2800" dirty="0">
                <a:solidFill>
                  <a:srgbClr val="000000"/>
                </a:solidFill>
                <a:latin typeface="Lub Dub Light" panose="020B0303030403020204" pitchFamily="34" charset="0"/>
                <a:cs typeface="Arial"/>
              </a:rPr>
              <a:t>,</a:t>
            </a:r>
            <a:r>
              <a:rPr lang="en-US" sz="2800" spc="-12"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or</a:t>
            </a:r>
            <a:r>
              <a:rPr lang="en-US" sz="2800" spc="-18" dirty="0">
                <a:solidFill>
                  <a:srgbClr val="000000"/>
                </a:solidFill>
                <a:latin typeface="Lub Dub Light" panose="020B0303030403020204" pitchFamily="34" charset="0"/>
                <a:cs typeface="Arial"/>
              </a:rPr>
              <a:t> </a:t>
            </a:r>
            <a:r>
              <a:rPr lang="en-US" sz="2800" spc="-6" dirty="0">
                <a:solidFill>
                  <a:srgbClr val="000000"/>
                </a:solidFill>
                <a:latin typeface="Lub Dub Light" panose="020B0303030403020204" pitchFamily="34" charset="0"/>
                <a:cs typeface="Arial"/>
              </a:rPr>
              <a:t>t</a:t>
            </a:r>
            <a:r>
              <a:rPr lang="en-US" sz="2800" dirty="0">
                <a:solidFill>
                  <a:srgbClr val="000000"/>
                </a:solidFill>
                <a:latin typeface="Lub Dub Light" panose="020B0303030403020204" pitchFamily="34" charset="0"/>
                <a:cs typeface="Arial"/>
              </a:rPr>
              <a:t>he</a:t>
            </a:r>
            <a:r>
              <a:rPr lang="en-US" sz="2800" spc="-18" dirty="0">
                <a:solidFill>
                  <a:srgbClr val="000000"/>
                </a:solidFill>
                <a:latin typeface="Lub Dub Light" panose="020B0303030403020204" pitchFamily="34" charset="0"/>
                <a:cs typeface="Arial"/>
              </a:rPr>
              <a:t> </a:t>
            </a:r>
            <a:r>
              <a:rPr lang="en-US" sz="2800" dirty="0">
                <a:solidFill>
                  <a:srgbClr val="000000"/>
                </a:solidFill>
                <a:latin typeface="Lub Dub Light" panose="020B0303030403020204" pitchFamily="34" charset="0"/>
                <a:cs typeface="Arial"/>
              </a:rPr>
              <a:t>oppo</a:t>
            </a:r>
            <a:r>
              <a:rPr lang="en-US" sz="2800" spc="6" dirty="0">
                <a:solidFill>
                  <a:srgbClr val="000000"/>
                </a:solidFill>
                <a:latin typeface="Lub Dub Light" panose="020B0303030403020204" pitchFamily="34" charset="0"/>
                <a:cs typeface="Arial"/>
              </a:rPr>
              <a:t>s</a:t>
            </a:r>
            <a:r>
              <a:rPr lang="en-US" sz="2800" spc="-6" dirty="0">
                <a:solidFill>
                  <a:srgbClr val="000000"/>
                </a:solidFill>
                <a:latin typeface="Lub Dub Light" panose="020B0303030403020204" pitchFamily="34" charset="0"/>
                <a:cs typeface="Arial"/>
              </a:rPr>
              <a:t>it</a:t>
            </a:r>
            <a:r>
              <a:rPr lang="en-US" sz="2800" dirty="0">
                <a:solidFill>
                  <a:srgbClr val="000000"/>
                </a:solidFill>
                <a:latin typeface="Lub Dub Light" panose="020B0303030403020204" pitchFamily="34" charset="0"/>
                <a:cs typeface="Arial"/>
              </a:rPr>
              <a:t>e:</a:t>
            </a:r>
          </a:p>
          <a:p>
            <a:pPr marL="0" indent="0">
              <a:buNone/>
            </a:pPr>
            <a:endParaRPr lang="en-US" sz="1300" dirty="0">
              <a:solidFill>
                <a:srgbClr val="000000"/>
              </a:solidFill>
              <a:latin typeface="Lub Dub Light" panose="020B0303030403020204" pitchFamily="34" charset="0"/>
              <a:cs typeface="Arial"/>
            </a:endParaRPr>
          </a:p>
          <a:p>
            <a:pPr marL="1329406" marR="6015" lvl="1" indent="-457200">
              <a:buFont typeface="Arial" panose="020B0604020202020204" pitchFamily="34" charset="0"/>
              <a:buChar char="•"/>
            </a:pPr>
            <a:r>
              <a:rPr lang="en-US" sz="2400" spc="-6" dirty="0">
                <a:solidFill>
                  <a:srgbClr val="000000"/>
                </a:solidFill>
                <a:latin typeface="Lub Dub Light" panose="020B0303030403020204" pitchFamily="34" charset="0"/>
                <a:cs typeface="Arial"/>
              </a:rPr>
              <a:t>M</a:t>
            </a:r>
            <a:r>
              <a:rPr lang="en-US" sz="2400" dirty="0">
                <a:solidFill>
                  <a:srgbClr val="000000"/>
                </a:solidFill>
                <a:latin typeface="Lub Dub Light" panose="020B0303030403020204" pitchFamily="34" charset="0"/>
                <a:cs typeface="Arial"/>
              </a:rPr>
              <a:t>a</a:t>
            </a:r>
            <a:r>
              <a:rPr lang="en-US" sz="2400" spc="6" dirty="0">
                <a:solidFill>
                  <a:srgbClr val="000000"/>
                </a:solidFill>
                <a:latin typeface="Lub Dub Light" panose="020B0303030403020204" pitchFamily="34" charset="0"/>
                <a:cs typeface="Arial"/>
              </a:rPr>
              <a:t>sk</a:t>
            </a:r>
            <a:r>
              <a:rPr lang="en-US" sz="2400" dirty="0">
                <a:solidFill>
                  <a:srgbClr val="000000"/>
                </a:solidFill>
                <a:latin typeface="Lub Dub Light" panose="020B0303030403020204" pitchFamily="34" charset="0"/>
                <a:cs typeface="Arial"/>
              </a:rPr>
              <a:t>ed</a:t>
            </a:r>
            <a:r>
              <a:rPr lang="en-US" sz="2400" spc="-53"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h</a:t>
            </a:r>
            <a:r>
              <a:rPr lang="en-US" sz="2400" spc="-12" dirty="0">
                <a:solidFill>
                  <a:srgbClr val="000000"/>
                </a:solidFill>
                <a:latin typeface="Lub Dub Light" panose="020B0303030403020204" pitchFamily="34" charset="0"/>
                <a:cs typeface="Arial"/>
              </a:rPr>
              <a:t>y</a:t>
            </a:r>
            <a:r>
              <a:rPr lang="en-US" sz="2400" dirty="0">
                <a:solidFill>
                  <a:srgbClr val="000000"/>
                </a:solidFill>
                <a:latin typeface="Lub Dub Light" panose="020B0303030403020204" pitchFamily="34" charset="0"/>
                <a:cs typeface="Arial"/>
              </a:rPr>
              <a:t>per</a:t>
            </a:r>
            <a:r>
              <a:rPr lang="en-US" sz="2400" spc="-12" dirty="0">
                <a:solidFill>
                  <a:srgbClr val="000000"/>
                </a:solidFill>
                <a:latin typeface="Lub Dub Light" panose="020B0303030403020204" pitchFamily="34" charset="0"/>
                <a:cs typeface="Arial"/>
              </a:rPr>
              <a:t>t</a:t>
            </a:r>
            <a:r>
              <a:rPr lang="en-US" sz="2400" dirty="0">
                <a:solidFill>
                  <a:srgbClr val="000000"/>
                </a:solidFill>
                <a:latin typeface="Lub Dub Light" panose="020B0303030403020204" pitchFamily="34" charset="0"/>
                <a:cs typeface="Arial"/>
              </a:rPr>
              <a:t>en</a:t>
            </a:r>
            <a:r>
              <a:rPr lang="en-US" sz="2400" spc="6" dirty="0">
                <a:solidFill>
                  <a:srgbClr val="000000"/>
                </a:solidFill>
                <a:latin typeface="Lub Dub Light" panose="020B0303030403020204" pitchFamily="34" charset="0"/>
                <a:cs typeface="Arial"/>
              </a:rPr>
              <a:t>s</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on:</a:t>
            </a:r>
            <a:r>
              <a:rPr lang="en-US" sz="2400" spc="-59"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a:t>
            </a:r>
            <a:r>
              <a:rPr lang="en-US" sz="2400" spc="-6" dirty="0">
                <a:solidFill>
                  <a:srgbClr val="000000"/>
                </a:solidFill>
                <a:latin typeface="Lub Dub Light" panose="020B0303030403020204" pitchFamily="34" charset="0"/>
                <a:cs typeface="Arial"/>
              </a:rPr>
              <a:t>f</a:t>
            </a:r>
            <a:r>
              <a:rPr lang="en-US" sz="2400" spc="-12" dirty="0">
                <a:solidFill>
                  <a:srgbClr val="000000"/>
                </a:solidFill>
                <a:latin typeface="Lub Dub Light" panose="020B0303030403020204" pitchFamily="34" charset="0"/>
                <a:cs typeface="Arial"/>
              </a:rPr>
              <a:t>f</a:t>
            </a:r>
            <a:r>
              <a:rPr lang="en-US" sz="2400" spc="-6" dirty="0">
                <a:solidFill>
                  <a:srgbClr val="000000"/>
                </a:solidFill>
                <a:latin typeface="Lub Dub Light" panose="020B0303030403020204" pitchFamily="34" charset="0"/>
                <a:cs typeface="Arial"/>
              </a:rPr>
              <a:t>i</a:t>
            </a:r>
            <a:r>
              <a:rPr lang="en-US" sz="2400" spc="6" dirty="0">
                <a:solidFill>
                  <a:srgbClr val="000000"/>
                </a:solidFill>
                <a:latin typeface="Lub Dub Light" panose="020B0303030403020204" pitchFamily="34" charset="0"/>
                <a:cs typeface="Arial"/>
              </a:rPr>
              <a:t>c</a:t>
            </a:r>
            <a:r>
              <a:rPr lang="en-US" sz="2400" dirty="0">
                <a:solidFill>
                  <a:srgbClr val="000000"/>
                </a:solidFill>
                <a:latin typeface="Lub Dub Light" panose="020B0303030403020204" pitchFamily="34" charset="0"/>
                <a:cs typeface="Arial"/>
              </a:rPr>
              <a:t>e</a:t>
            </a:r>
            <a:r>
              <a:rPr lang="en-US" sz="2400" spc="-36"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B</a:t>
            </a:r>
            <a:r>
              <a:rPr lang="en-US" sz="2400" dirty="0">
                <a:solidFill>
                  <a:srgbClr val="000000"/>
                </a:solidFill>
                <a:latin typeface="Lub Dub Light" panose="020B0303030403020204" pitchFamily="34" charset="0"/>
                <a:cs typeface="Arial"/>
              </a:rPr>
              <a:t>P 120-129/&lt; 80 </a:t>
            </a:r>
            <a:r>
              <a:rPr lang="en-US" sz="2400" spc="-6" dirty="0">
                <a:solidFill>
                  <a:srgbClr val="000000"/>
                </a:solidFill>
                <a:latin typeface="Lub Dub Light" panose="020B0303030403020204" pitchFamily="34" charset="0"/>
                <a:cs typeface="Arial"/>
              </a:rPr>
              <a:t>m</a:t>
            </a:r>
            <a:r>
              <a:rPr lang="en-US" sz="2400" dirty="0">
                <a:solidFill>
                  <a:srgbClr val="000000"/>
                </a:solidFill>
                <a:latin typeface="Lub Dub Light" panose="020B0303030403020204" pitchFamily="34" charset="0"/>
                <a:cs typeface="Arial"/>
              </a:rPr>
              <a:t>m</a:t>
            </a:r>
            <a:r>
              <a:rPr lang="en-US" sz="2400" spc="-24"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H</a:t>
            </a:r>
            <a:r>
              <a:rPr lang="en-US" sz="2400" dirty="0">
                <a:solidFill>
                  <a:srgbClr val="000000"/>
                </a:solidFill>
                <a:latin typeface="Lub Dub Light" panose="020B0303030403020204" pitchFamily="34" charset="0"/>
                <a:cs typeface="Arial"/>
              </a:rPr>
              <a:t>g</a:t>
            </a:r>
            <a:r>
              <a:rPr lang="en-US" sz="2400" spc="-18"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n</a:t>
            </a:r>
            <a:r>
              <a:rPr lang="en-US" sz="2400" spc="-6"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a</a:t>
            </a:r>
            <a:r>
              <a:rPr lang="en-US" sz="2400" spc="-6"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pa</a:t>
            </a:r>
            <a:r>
              <a:rPr lang="en-US" sz="2400" spc="-12" dirty="0">
                <a:solidFill>
                  <a:srgbClr val="000000"/>
                </a:solidFill>
                <a:latin typeface="Lub Dub Light" panose="020B0303030403020204" pitchFamily="34" charset="0"/>
                <a:cs typeface="Arial"/>
              </a:rPr>
              <a:t>t</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ent</a:t>
            </a:r>
            <a:r>
              <a:rPr lang="en-US" sz="2400" spc="-30"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w</a:t>
            </a:r>
            <a:r>
              <a:rPr lang="en-US" sz="2400" dirty="0">
                <a:solidFill>
                  <a:srgbClr val="000000"/>
                </a:solidFill>
                <a:latin typeface="Lub Dub Light" panose="020B0303030403020204" pitchFamily="34" charset="0"/>
                <a:cs typeface="Arial"/>
              </a:rPr>
              <a:t>ho</a:t>
            </a:r>
            <a:r>
              <a:rPr lang="en-US" sz="2400" spc="6" dirty="0">
                <a:solidFill>
                  <a:srgbClr val="000000"/>
                </a:solidFill>
                <a:latin typeface="Lub Dub Light" panose="020B0303030403020204" pitchFamily="34" charset="0"/>
                <a:cs typeface="Arial"/>
              </a:rPr>
              <a:t>s</a:t>
            </a:r>
            <a:r>
              <a:rPr lang="en-US" sz="2400" dirty="0">
                <a:solidFill>
                  <a:srgbClr val="000000"/>
                </a:solidFill>
                <a:latin typeface="Lub Dub Light" panose="020B0303030403020204" pitchFamily="34" charset="0"/>
                <a:cs typeface="Arial"/>
              </a:rPr>
              <a:t>e</a:t>
            </a:r>
            <a:r>
              <a:rPr lang="en-US" sz="2400" spc="-36"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out of</a:t>
            </a:r>
            <a:r>
              <a:rPr lang="en-US" sz="2400" spc="-30"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o</a:t>
            </a:r>
            <a:r>
              <a:rPr lang="en-US" sz="2400" spc="-6" dirty="0">
                <a:solidFill>
                  <a:srgbClr val="000000"/>
                </a:solidFill>
                <a:latin typeface="Lub Dub Light" panose="020B0303030403020204" pitchFamily="34" charset="0"/>
                <a:cs typeface="Arial"/>
              </a:rPr>
              <a:t>f</a:t>
            </a:r>
            <a:r>
              <a:rPr lang="en-US" sz="2400" spc="-12" dirty="0">
                <a:solidFill>
                  <a:srgbClr val="000000"/>
                </a:solidFill>
                <a:latin typeface="Lub Dub Light" panose="020B0303030403020204" pitchFamily="34" charset="0"/>
                <a:cs typeface="Arial"/>
              </a:rPr>
              <a:t>f</a:t>
            </a:r>
            <a:r>
              <a:rPr lang="en-US" sz="2400" spc="-6" dirty="0">
                <a:solidFill>
                  <a:srgbClr val="000000"/>
                </a:solidFill>
                <a:latin typeface="Lub Dub Light" panose="020B0303030403020204" pitchFamily="34" charset="0"/>
                <a:cs typeface="Arial"/>
              </a:rPr>
              <a:t>i</a:t>
            </a:r>
            <a:r>
              <a:rPr lang="en-US" sz="2400" spc="6" dirty="0">
                <a:solidFill>
                  <a:srgbClr val="000000"/>
                </a:solidFill>
                <a:latin typeface="Lub Dub Light" panose="020B0303030403020204" pitchFamily="34" charset="0"/>
                <a:cs typeface="Arial"/>
              </a:rPr>
              <a:t>c</a:t>
            </a:r>
            <a:r>
              <a:rPr lang="en-US" sz="2400" dirty="0">
                <a:solidFill>
                  <a:srgbClr val="000000"/>
                </a:solidFill>
                <a:latin typeface="Lub Dub Light" panose="020B0303030403020204" pitchFamily="34" charset="0"/>
                <a:cs typeface="Arial"/>
              </a:rPr>
              <a:t>e</a:t>
            </a:r>
            <a:r>
              <a:rPr lang="en-US" sz="2400" spc="-18"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B</a:t>
            </a:r>
            <a:r>
              <a:rPr lang="en-US" sz="2400" dirty="0">
                <a:solidFill>
                  <a:srgbClr val="000000"/>
                </a:solidFill>
                <a:latin typeface="Lub Dub Light" panose="020B0303030403020204" pitchFamily="34" charset="0"/>
                <a:cs typeface="Arial"/>
              </a:rPr>
              <a:t>P </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s </a:t>
            </a:r>
            <a:r>
              <a:rPr lang="en-US" sz="2400" spc="-6" dirty="0">
                <a:solidFill>
                  <a:srgbClr val="000000"/>
                </a:solidFill>
                <a:latin typeface="Lub Dub Light" panose="020B0303030403020204" pitchFamily="34" charset="0"/>
                <a:cs typeface="Arial"/>
              </a:rPr>
              <a:t>i</a:t>
            </a:r>
            <a:r>
              <a:rPr lang="en-US" sz="2400" dirty="0">
                <a:solidFill>
                  <a:srgbClr val="000000"/>
                </a:solidFill>
                <a:latin typeface="Lub Dub Light" panose="020B0303030403020204" pitchFamily="34" charset="0"/>
                <a:cs typeface="Arial"/>
              </a:rPr>
              <a:t>n</a:t>
            </a:r>
            <a:r>
              <a:rPr lang="en-US" sz="2400" spc="-6" dirty="0">
                <a:solidFill>
                  <a:srgbClr val="000000"/>
                </a:solidFill>
                <a:latin typeface="Lub Dub Light" panose="020B0303030403020204" pitchFamily="34" charset="0"/>
                <a:cs typeface="Arial"/>
              </a:rPr>
              <a:t> t</a:t>
            </a:r>
            <a:r>
              <a:rPr lang="en-US" sz="2400" dirty="0">
                <a:solidFill>
                  <a:srgbClr val="000000"/>
                </a:solidFill>
                <a:latin typeface="Lub Dub Light" panose="020B0303030403020204" pitchFamily="34" charset="0"/>
                <a:cs typeface="Arial"/>
              </a:rPr>
              <a:t>he</a:t>
            </a:r>
            <a:r>
              <a:rPr lang="en-US" sz="2400" spc="-18"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h</a:t>
            </a:r>
            <a:r>
              <a:rPr lang="en-US" sz="2400" spc="-12" dirty="0">
                <a:solidFill>
                  <a:srgbClr val="000000"/>
                </a:solidFill>
                <a:latin typeface="Lub Dub Light" panose="020B0303030403020204" pitchFamily="34" charset="0"/>
                <a:cs typeface="Arial"/>
              </a:rPr>
              <a:t>y</a:t>
            </a:r>
            <a:r>
              <a:rPr lang="en-US" sz="2400" dirty="0">
                <a:solidFill>
                  <a:srgbClr val="000000"/>
                </a:solidFill>
                <a:latin typeface="Lub Dub Light" panose="020B0303030403020204" pitchFamily="34" charset="0"/>
                <a:cs typeface="Arial"/>
              </a:rPr>
              <a:t>per</a:t>
            </a:r>
            <a:r>
              <a:rPr lang="en-US" sz="2400" spc="-12" dirty="0">
                <a:solidFill>
                  <a:srgbClr val="000000"/>
                </a:solidFill>
                <a:latin typeface="Lub Dub Light" panose="020B0303030403020204" pitchFamily="34" charset="0"/>
                <a:cs typeface="Arial"/>
              </a:rPr>
              <a:t>t</a:t>
            </a:r>
            <a:r>
              <a:rPr lang="en-US" sz="2400" dirty="0">
                <a:solidFill>
                  <a:srgbClr val="000000"/>
                </a:solidFill>
                <a:latin typeface="Lub Dub Light" panose="020B0303030403020204" pitchFamily="34" charset="0"/>
                <a:cs typeface="Arial"/>
              </a:rPr>
              <a:t>en</a:t>
            </a:r>
            <a:r>
              <a:rPr lang="en-US" sz="2400" spc="6" dirty="0">
                <a:solidFill>
                  <a:srgbClr val="000000"/>
                </a:solidFill>
                <a:latin typeface="Lub Dub Light" panose="020B0303030403020204" pitchFamily="34" charset="0"/>
                <a:cs typeface="Arial"/>
              </a:rPr>
              <a:t>s</a:t>
            </a:r>
            <a:r>
              <a:rPr lang="en-US" sz="2400" spc="-6" dirty="0">
                <a:solidFill>
                  <a:srgbClr val="000000"/>
                </a:solidFill>
                <a:latin typeface="Lub Dub Light" panose="020B0303030403020204" pitchFamily="34" charset="0"/>
                <a:cs typeface="Arial"/>
              </a:rPr>
              <a:t>i</a:t>
            </a:r>
            <a:r>
              <a:rPr lang="en-US" sz="2400" spc="-12" dirty="0">
                <a:solidFill>
                  <a:srgbClr val="000000"/>
                </a:solidFill>
                <a:latin typeface="Lub Dub Light" panose="020B0303030403020204" pitchFamily="34" charset="0"/>
                <a:cs typeface="Arial"/>
              </a:rPr>
              <a:t>v</a:t>
            </a:r>
            <a:r>
              <a:rPr lang="en-US" sz="2400" dirty="0">
                <a:solidFill>
                  <a:srgbClr val="000000"/>
                </a:solidFill>
                <a:latin typeface="Lub Dub Light" panose="020B0303030403020204" pitchFamily="34" charset="0"/>
                <a:cs typeface="Arial"/>
              </a:rPr>
              <a:t>e</a:t>
            </a:r>
            <a:r>
              <a:rPr lang="en-US" sz="2400" spc="-47" dirty="0">
                <a:solidFill>
                  <a:srgbClr val="000000"/>
                </a:solidFill>
                <a:latin typeface="Lub Dub Light" panose="020B0303030403020204" pitchFamily="34" charset="0"/>
                <a:cs typeface="Arial"/>
              </a:rPr>
              <a:t> </a:t>
            </a:r>
            <a:r>
              <a:rPr lang="en-US" sz="2400" dirty="0">
                <a:solidFill>
                  <a:srgbClr val="000000"/>
                </a:solidFill>
                <a:latin typeface="Lub Dub Light" panose="020B0303030403020204" pitchFamily="34" charset="0"/>
                <a:cs typeface="Arial"/>
              </a:rPr>
              <a:t>range</a:t>
            </a:r>
            <a:r>
              <a:rPr lang="en-US" sz="2400" spc="-36" dirty="0">
                <a:solidFill>
                  <a:srgbClr val="000000"/>
                </a:solidFill>
                <a:latin typeface="Lub Dub Light" panose="020B0303030403020204" pitchFamily="34" charset="0"/>
                <a:cs typeface="Arial"/>
              </a:rPr>
              <a:t> </a:t>
            </a:r>
            <a:r>
              <a:rPr lang="en-US" sz="2400" spc="6" dirty="0">
                <a:solidFill>
                  <a:srgbClr val="000000"/>
                </a:solidFill>
                <a:latin typeface="Lub Dub Light" panose="020B0303030403020204" pitchFamily="34" charset="0"/>
                <a:cs typeface="Arial"/>
              </a:rPr>
              <a:t>≥ 130/80 mm Hg</a:t>
            </a:r>
            <a:endParaRPr lang="en-US" sz="2400" dirty="0">
              <a:solidFill>
                <a:srgbClr val="000000"/>
              </a:solidFill>
              <a:latin typeface="Lub Dub Light" panose="020B0303030403020204" pitchFamily="34" charset="0"/>
              <a:cs typeface="Arial"/>
            </a:endParaRPr>
          </a:p>
        </p:txBody>
      </p:sp>
    </p:spTree>
    <p:extLst>
      <p:ext uri="{BB962C8B-B14F-4D97-AF65-F5344CB8AC3E}">
        <p14:creationId xmlns:p14="http://schemas.microsoft.com/office/powerpoint/2010/main" val="17413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3149B-96D8-41FF-A1E3-93CA2ECFF6FC}"/>
              </a:ext>
            </a:extLst>
          </p:cNvPr>
          <p:cNvSpPr>
            <a:spLocks noGrp="1"/>
          </p:cNvSpPr>
          <p:nvPr>
            <p:ph type="title"/>
          </p:nvPr>
        </p:nvSpPr>
        <p:spPr>
          <a:xfrm>
            <a:off x="242454" y="363540"/>
            <a:ext cx="10515600" cy="516679"/>
          </a:xfrm>
        </p:spPr>
        <p:txBody>
          <a:bodyPr>
            <a:normAutofit/>
          </a:bodyPr>
          <a:lstStyle/>
          <a:p>
            <a:r>
              <a:rPr lang="en-US" dirty="0">
                <a:latin typeface="Lub Dub Medium" panose="020B0603030403020204" pitchFamily="34" charset="0"/>
              </a:rPr>
              <a:t>Disclosures</a:t>
            </a:r>
          </a:p>
        </p:txBody>
      </p:sp>
      <p:sp>
        <p:nvSpPr>
          <p:cNvPr id="6" name="Content Placeholder 2">
            <a:extLst>
              <a:ext uri="{FF2B5EF4-FFF2-40B4-BE49-F238E27FC236}">
                <a16:creationId xmlns:a16="http://schemas.microsoft.com/office/drawing/2014/main" xmlns="" id="{37E2B83F-9B71-42C9-9A77-130B924471BF}"/>
              </a:ext>
            </a:extLst>
          </p:cNvPr>
          <p:cNvSpPr>
            <a:spLocks noGrp="1"/>
          </p:cNvSpPr>
          <p:nvPr>
            <p:ph idx="1"/>
          </p:nvPr>
        </p:nvSpPr>
        <p:spPr>
          <a:xfrm>
            <a:off x="425274" y="1237308"/>
            <a:ext cx="10868891" cy="1785140"/>
          </a:xfrm>
        </p:spPr>
        <p:txBody>
          <a:bodyPr>
            <a:normAutofit/>
          </a:bodyPr>
          <a:lstStyle/>
          <a:p>
            <a:r>
              <a:rPr lang="en-US" sz="2400" cap="none" dirty="0">
                <a:solidFill>
                  <a:schemeClr val="tx1"/>
                </a:solidFill>
                <a:latin typeface="Lub Dub Light" panose="020B0303030403020204" pitchFamily="34" charset="0"/>
                <a:cs typeface="Calibri" panose="020F0502020204030204" pitchFamily="34" charset="0"/>
                <a:sym typeface="Calibri" panose="020F0502020204030204" pitchFamily="34" charset="0"/>
              </a:rPr>
              <a:t>We have no actual or potential conflict of interests involving the materials in this presentation.</a:t>
            </a:r>
          </a:p>
          <a:p>
            <a:r>
              <a:rPr lang="en-US" sz="2400" cap="none" dirty="0">
                <a:solidFill>
                  <a:schemeClr val="tx1"/>
                </a:solidFill>
                <a:latin typeface="Lub Dub Light" panose="020B0303030403020204" pitchFamily="34" charset="0"/>
                <a:cs typeface="Calibri" panose="020F0502020204030204" pitchFamily="34" charset="0"/>
                <a:sym typeface="Calibri" panose="020F0502020204030204" pitchFamily="34" charset="0"/>
              </a:rPr>
              <a:t>We are not clinicians or trained medical professionals. </a:t>
            </a:r>
            <a:endParaRPr lang="en-US" sz="2400" cap="none" dirty="0">
              <a:solidFill>
                <a:schemeClr val="tx1"/>
              </a:solidFill>
              <a:latin typeface="Lub Dub Light" panose="020B0303030403020204" pitchFamily="34" charset="0"/>
            </a:endParaRPr>
          </a:p>
        </p:txBody>
      </p:sp>
      <p:pic>
        <p:nvPicPr>
          <p:cNvPr id="8" name="Picture 7">
            <a:extLst>
              <a:ext uri="{FF2B5EF4-FFF2-40B4-BE49-F238E27FC236}">
                <a16:creationId xmlns:a16="http://schemas.microsoft.com/office/drawing/2014/main" xmlns="" id="{06B827A4-7FD3-4AA0-ADF7-21C8A7D1A17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55028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Alerting Response</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4" name="Picture 3">
            <a:extLst>
              <a:ext uri="{FF2B5EF4-FFF2-40B4-BE49-F238E27FC236}">
                <a16:creationId xmlns:a16="http://schemas.microsoft.com/office/drawing/2014/main" xmlns="" id="{92F0AABA-9EBA-439E-960E-0FA9033E8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321" y="1078788"/>
            <a:ext cx="9559357" cy="4700423"/>
          </a:xfrm>
          <a:prstGeom prst="rect">
            <a:avLst/>
          </a:prstGeom>
        </p:spPr>
      </p:pic>
    </p:spTree>
    <p:extLst>
      <p:ext uri="{BB962C8B-B14F-4D97-AF65-F5344CB8AC3E}">
        <p14:creationId xmlns:p14="http://schemas.microsoft.com/office/powerpoint/2010/main" val="59441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Common Measurement Errors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4" name="Picture 3">
            <a:extLst>
              <a:ext uri="{FF2B5EF4-FFF2-40B4-BE49-F238E27FC236}">
                <a16:creationId xmlns:a16="http://schemas.microsoft.com/office/drawing/2014/main" xmlns="" id="{A5D211DE-CAA6-4187-9292-97914697F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37306"/>
            <a:ext cx="10708087" cy="3983900"/>
          </a:xfrm>
          <a:prstGeom prst="rect">
            <a:avLst/>
          </a:prstGeom>
        </p:spPr>
      </p:pic>
    </p:spTree>
    <p:extLst>
      <p:ext uri="{BB962C8B-B14F-4D97-AF65-F5344CB8AC3E}">
        <p14:creationId xmlns:p14="http://schemas.microsoft.com/office/powerpoint/2010/main" val="1653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Impact of Errors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3" name="Picture 2">
            <a:extLst>
              <a:ext uri="{FF2B5EF4-FFF2-40B4-BE49-F238E27FC236}">
                <a16:creationId xmlns:a16="http://schemas.microsoft.com/office/drawing/2014/main" xmlns="" id="{81175FA9-BAB3-495D-8B30-75813D459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26" y="1322649"/>
            <a:ext cx="9704708" cy="4365855"/>
          </a:xfrm>
          <a:prstGeom prst="rect">
            <a:avLst/>
          </a:prstGeom>
        </p:spPr>
      </p:pic>
    </p:spTree>
    <p:extLst>
      <p:ext uri="{BB962C8B-B14F-4D97-AF65-F5344CB8AC3E}">
        <p14:creationId xmlns:p14="http://schemas.microsoft.com/office/powerpoint/2010/main" val="144148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Terminal Digit Preference in Manual BP </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3" name="Rectangle 2">
            <a:extLst>
              <a:ext uri="{FF2B5EF4-FFF2-40B4-BE49-F238E27FC236}">
                <a16:creationId xmlns:a16="http://schemas.microsoft.com/office/drawing/2014/main" xmlns="" id="{6584D40A-8CD7-4FEF-A100-B3E5B7327599}"/>
              </a:ext>
            </a:extLst>
          </p:cNvPr>
          <p:cNvSpPr/>
          <p:nvPr/>
        </p:nvSpPr>
        <p:spPr>
          <a:xfrm>
            <a:off x="304800" y="1423278"/>
            <a:ext cx="11231216" cy="3293209"/>
          </a:xfrm>
          <a:prstGeom prst="rect">
            <a:avLst/>
          </a:prstGeom>
        </p:spPr>
        <p:txBody>
          <a:bodyPr wrap="square">
            <a:spAutoFit/>
          </a:bodyPr>
          <a:lstStyle/>
          <a:p>
            <a:pPr marL="58738" indent="1588" fontAlgn="auto">
              <a:buClrTx/>
              <a:defRPr/>
            </a:pPr>
            <a:r>
              <a:rPr lang="en-US" sz="2600" dirty="0">
                <a:latin typeface="Lub Dub Light" panose="020B0303030403020204" pitchFamily="34" charset="0"/>
                <a:cs typeface="Arial" panose="020B0604020202020204" pitchFamily="34" charset="0"/>
              </a:rPr>
              <a:t>Rounding to 0, 5, and 9 is extremely common (80-85% in some studies)</a:t>
            </a:r>
          </a:p>
          <a:p>
            <a:pPr marL="58738" indent="1588" fontAlgn="auto">
              <a:buClrTx/>
              <a:defRPr/>
            </a:pPr>
            <a:endParaRPr lang="en-US" sz="2600" dirty="0">
              <a:latin typeface="Lub Dub Light" panose="020B0303030403020204" pitchFamily="34" charset="0"/>
              <a:cs typeface="Arial" panose="020B0604020202020204" pitchFamily="34" charset="0"/>
            </a:endParaRPr>
          </a:p>
          <a:p>
            <a:pPr marL="58738" indent="1588">
              <a:defRPr/>
            </a:pPr>
            <a:r>
              <a:rPr lang="en-US" sz="2600" dirty="0">
                <a:latin typeface="Lub Dub Light" panose="020B0303030403020204" pitchFamily="34" charset="0"/>
                <a:cs typeface="Arial" panose="020B0604020202020204" pitchFamily="34" charset="0"/>
              </a:rPr>
              <a:t>More recently trends are towards BPs ending in 8 or 9, likely related to meeting quality measure targets.</a:t>
            </a:r>
          </a:p>
          <a:p>
            <a:pPr marL="58738" indent="1588">
              <a:defRPr/>
            </a:pPr>
            <a:endParaRPr lang="en-US" sz="2600" dirty="0">
              <a:latin typeface="Lub Dub Light" panose="020B0303030403020204" pitchFamily="34" charset="0"/>
              <a:cs typeface="Arial" panose="020B0604020202020204" pitchFamily="34" charset="0"/>
            </a:endParaRPr>
          </a:p>
          <a:p>
            <a:pPr marL="58738" indent="1588" fontAlgn="auto">
              <a:buClrTx/>
              <a:defRPr/>
            </a:pPr>
            <a:r>
              <a:rPr lang="en-US" sz="2600" dirty="0">
                <a:latin typeface="Lub Dub Light" panose="020B0303030403020204" pitchFamily="34" charset="0"/>
                <a:cs typeface="Arial" panose="020B0604020202020204" pitchFamily="34" charset="0"/>
              </a:rPr>
              <a:t>Eliminated with automated devices if displayed BP is documented</a:t>
            </a:r>
            <a:br>
              <a:rPr lang="en-US" sz="2600" dirty="0">
                <a:latin typeface="Lub Dub Light" panose="020B0303030403020204" pitchFamily="34" charset="0"/>
                <a:cs typeface="Arial" panose="020B0604020202020204" pitchFamily="34" charset="0"/>
              </a:rPr>
            </a:br>
            <a:endParaRPr lang="en-US" sz="2600" dirty="0">
              <a:latin typeface="Lub Dub Light" panose="020B0303030403020204" pitchFamily="34" charset="0"/>
              <a:cs typeface="Arial" panose="020B0604020202020204" pitchFamily="34" charset="0"/>
            </a:endParaRPr>
          </a:p>
        </p:txBody>
      </p:sp>
    </p:spTree>
    <p:extLst>
      <p:ext uri="{BB962C8B-B14F-4D97-AF65-F5344CB8AC3E}">
        <p14:creationId xmlns:p14="http://schemas.microsoft.com/office/powerpoint/2010/main" val="410526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Practice Assessment Tool – Measure  Accurately </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4" name="Picture 3">
            <a:extLst>
              <a:ext uri="{FF2B5EF4-FFF2-40B4-BE49-F238E27FC236}">
                <a16:creationId xmlns:a16="http://schemas.microsoft.com/office/drawing/2014/main" xmlns="" id="{38A41A29-92BC-4AC4-9E86-CFEC6D262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87764"/>
            <a:ext cx="10456945" cy="3402889"/>
          </a:xfrm>
          <a:prstGeom prst="rect">
            <a:avLst/>
          </a:prstGeom>
        </p:spPr>
      </p:pic>
    </p:spTree>
    <p:extLst>
      <p:ext uri="{BB962C8B-B14F-4D97-AF65-F5344CB8AC3E}">
        <p14:creationId xmlns:p14="http://schemas.microsoft.com/office/powerpoint/2010/main" val="295009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Resources on Measuring Accurately</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6" name="Picture 5">
            <a:extLst>
              <a:ext uri="{FF2B5EF4-FFF2-40B4-BE49-F238E27FC236}">
                <a16:creationId xmlns:a16="http://schemas.microsoft.com/office/drawing/2014/main" xmlns="" id="{F363055C-A2F3-45AB-AA25-157DFC0FB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69601"/>
            <a:ext cx="6938314" cy="1651643"/>
          </a:xfrm>
          <a:prstGeom prst="rect">
            <a:avLst/>
          </a:prstGeom>
        </p:spPr>
      </p:pic>
      <p:pic>
        <p:nvPicPr>
          <p:cNvPr id="7" name="Picture 6">
            <a:extLst>
              <a:ext uri="{FF2B5EF4-FFF2-40B4-BE49-F238E27FC236}">
                <a16:creationId xmlns:a16="http://schemas.microsoft.com/office/drawing/2014/main" xmlns="" id="{FC20314E-D1D6-407B-B962-2FA8D6369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6764" y="1117218"/>
            <a:ext cx="4059382" cy="4031860"/>
          </a:xfrm>
          <a:prstGeom prst="rect">
            <a:avLst/>
          </a:prstGeom>
        </p:spPr>
      </p:pic>
      <p:sp>
        <p:nvSpPr>
          <p:cNvPr id="8" name="TextBox 7">
            <a:extLst>
              <a:ext uri="{FF2B5EF4-FFF2-40B4-BE49-F238E27FC236}">
                <a16:creationId xmlns:a16="http://schemas.microsoft.com/office/drawing/2014/main" xmlns="" id="{38156DA4-A28A-4929-8BE5-AB95CD5BBAD8}"/>
              </a:ext>
            </a:extLst>
          </p:cNvPr>
          <p:cNvSpPr txBox="1"/>
          <p:nvPr/>
        </p:nvSpPr>
        <p:spPr>
          <a:xfrm>
            <a:off x="199129" y="1470706"/>
            <a:ext cx="6579358" cy="1569660"/>
          </a:xfrm>
          <a:prstGeom prst="rect">
            <a:avLst/>
          </a:prstGeom>
          <a:noFill/>
        </p:spPr>
        <p:txBody>
          <a:bodyPr wrap="square" rtlCol="0">
            <a:spAutoFit/>
          </a:bodyPr>
          <a:lstStyle/>
          <a:p>
            <a:pPr marL="342900" indent="-342900">
              <a:buFontTx/>
              <a:buChar char="-"/>
            </a:pPr>
            <a:r>
              <a:rPr lang="en-US" sz="2400" dirty="0">
                <a:latin typeface="Lub Dub Light" panose="020B0303030403020204" pitchFamily="34" charset="0"/>
              </a:rPr>
              <a:t>Technique quick check</a:t>
            </a:r>
          </a:p>
          <a:p>
            <a:pPr marL="342900" indent="-342900">
              <a:buFontTx/>
              <a:buChar char="-"/>
            </a:pPr>
            <a:r>
              <a:rPr lang="en-US" sz="2400" dirty="0">
                <a:latin typeface="Lub Dub Light" panose="020B0303030403020204" pitchFamily="34" charset="0"/>
              </a:rPr>
              <a:t>Positioning materials and quiz</a:t>
            </a:r>
          </a:p>
          <a:p>
            <a:pPr marL="342900" indent="-342900">
              <a:buFontTx/>
              <a:buChar char="-"/>
            </a:pPr>
            <a:r>
              <a:rPr lang="en-US" sz="2400" dirty="0">
                <a:latin typeface="Lub Dub Light" panose="020B0303030403020204" pitchFamily="34" charset="0"/>
              </a:rPr>
              <a:t>Webinars and case studies</a:t>
            </a:r>
          </a:p>
          <a:p>
            <a:pPr marL="342900" indent="-342900">
              <a:buFontTx/>
              <a:buChar char="-"/>
            </a:pPr>
            <a:r>
              <a:rPr lang="en-US" sz="2400" dirty="0">
                <a:latin typeface="Lub Dub Light" panose="020B0303030403020204" pitchFamily="34" charset="0"/>
              </a:rPr>
              <a:t>Resources to support home-monitoring </a:t>
            </a:r>
          </a:p>
        </p:txBody>
      </p:sp>
    </p:spTree>
    <p:extLst>
      <p:ext uri="{BB962C8B-B14F-4D97-AF65-F5344CB8AC3E}">
        <p14:creationId xmlns:p14="http://schemas.microsoft.com/office/powerpoint/2010/main" val="227650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Most common factors relating to uncontrolled HTN</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9" name="Content Placeholder 2">
            <a:extLst>
              <a:ext uri="{FF2B5EF4-FFF2-40B4-BE49-F238E27FC236}">
                <a16:creationId xmlns:a16="http://schemas.microsoft.com/office/drawing/2014/main" xmlns="" id="{A9332216-52C6-4361-92F3-8EE260145C65}"/>
              </a:ext>
            </a:extLst>
          </p:cNvPr>
          <p:cNvSpPr>
            <a:spLocks noGrp="1"/>
          </p:cNvSpPr>
          <p:nvPr>
            <p:ph idx="1"/>
          </p:nvPr>
        </p:nvSpPr>
        <p:spPr>
          <a:xfrm>
            <a:off x="416111" y="1676401"/>
            <a:ext cx="10298271" cy="2785301"/>
          </a:xfrm>
        </p:spPr>
        <p:txBody>
          <a:bodyPr>
            <a:normAutofit fontScale="62500" lnSpcReduction="20000"/>
          </a:bodyPr>
          <a:lstStyle/>
          <a:p>
            <a:pPr marL="0" indent="0">
              <a:spcBef>
                <a:spcPts val="0"/>
              </a:spcBef>
              <a:spcAft>
                <a:spcPts val="600"/>
              </a:spcAft>
              <a:buClrTx/>
              <a:buNone/>
            </a:pPr>
            <a:r>
              <a:rPr lang="en-US" sz="3800" cap="none" dirty="0">
                <a:solidFill>
                  <a:schemeClr val="bg2">
                    <a:lumMod val="10000"/>
                  </a:schemeClr>
                </a:solidFill>
                <a:latin typeface="Lub Dub Light" panose="020B0303030403020204" pitchFamily="34" charset="0"/>
              </a:rPr>
              <a:t>Clinicians miss opportunities to treat a patient with a high BP</a:t>
            </a:r>
          </a:p>
          <a:p>
            <a:pPr marL="685800" lvl="1" indent="-228600">
              <a:spcBef>
                <a:spcPts val="0"/>
              </a:spcBef>
              <a:spcAft>
                <a:spcPts val="600"/>
              </a:spcAft>
              <a:buClrTx/>
              <a:buFont typeface="Arial"/>
              <a:buChar char="•"/>
            </a:pPr>
            <a:r>
              <a:rPr lang="en-US" sz="3800" dirty="0">
                <a:solidFill>
                  <a:schemeClr val="bg2">
                    <a:lumMod val="10000"/>
                  </a:schemeClr>
                </a:solidFill>
                <a:latin typeface="Lub Dub Light" panose="020B0303030403020204" pitchFamily="34" charset="0"/>
              </a:rPr>
              <a:t>Fail to initiate or escalate therapy during an office visit</a:t>
            </a:r>
          </a:p>
          <a:p>
            <a:pPr marL="685800" lvl="1" indent="-228600">
              <a:spcBef>
                <a:spcPts val="0"/>
              </a:spcBef>
              <a:spcAft>
                <a:spcPts val="600"/>
              </a:spcAft>
              <a:buClrTx/>
              <a:buFont typeface="Arial"/>
              <a:buChar char="•"/>
            </a:pPr>
            <a:r>
              <a:rPr lang="en-US" sz="3800" dirty="0">
                <a:solidFill>
                  <a:schemeClr val="bg2">
                    <a:lumMod val="10000"/>
                  </a:schemeClr>
                </a:solidFill>
                <a:latin typeface="Lub Dub Light" panose="020B0303030403020204" pitchFamily="34" charset="0"/>
              </a:rPr>
              <a:t>Fail to stress frequent follow up until BP is controlled</a:t>
            </a:r>
          </a:p>
          <a:p>
            <a:pPr marL="457200" lvl="1" indent="0">
              <a:spcBef>
                <a:spcPts val="0"/>
              </a:spcBef>
              <a:spcAft>
                <a:spcPts val="600"/>
              </a:spcAft>
              <a:buClrTx/>
              <a:buNone/>
            </a:pPr>
            <a:endParaRPr lang="en-US" sz="3600" dirty="0">
              <a:solidFill>
                <a:schemeClr val="bg2">
                  <a:lumMod val="10000"/>
                </a:schemeClr>
              </a:solidFill>
            </a:endParaRPr>
          </a:p>
          <a:p>
            <a:pPr marL="457200" lvl="1" indent="0">
              <a:spcBef>
                <a:spcPts val="0"/>
              </a:spcBef>
              <a:spcAft>
                <a:spcPts val="600"/>
              </a:spcAft>
              <a:buClrTx/>
              <a:buNone/>
            </a:pPr>
            <a:endParaRPr lang="en-US" sz="3600" dirty="0">
              <a:solidFill>
                <a:schemeClr val="bg2">
                  <a:lumMod val="10000"/>
                </a:schemeClr>
              </a:solidFill>
            </a:endParaRPr>
          </a:p>
          <a:p>
            <a:pPr marL="0" indent="0">
              <a:buNone/>
            </a:pPr>
            <a:r>
              <a:rPr lang="en-US" sz="3800" cap="none" dirty="0">
                <a:solidFill>
                  <a:schemeClr val="bg2">
                    <a:lumMod val="10000"/>
                  </a:schemeClr>
                </a:solidFill>
                <a:latin typeface="Lub Dub Light" panose="020B0303030403020204" pitchFamily="34" charset="0"/>
              </a:rPr>
              <a:t/>
            </a:r>
            <a:br>
              <a:rPr lang="en-US" sz="3800" cap="none" dirty="0">
                <a:solidFill>
                  <a:schemeClr val="bg2">
                    <a:lumMod val="10000"/>
                  </a:schemeClr>
                </a:solidFill>
                <a:latin typeface="Lub Dub Light" panose="020B0303030403020204" pitchFamily="34" charset="0"/>
              </a:rPr>
            </a:br>
            <a:endParaRPr lang="en-US" sz="3800" cap="none" dirty="0">
              <a:solidFill>
                <a:schemeClr val="bg2">
                  <a:lumMod val="10000"/>
                </a:schemeClr>
              </a:solidFill>
              <a:latin typeface="Lub Dub Light" panose="020B0303030403020204" pitchFamily="34" charset="0"/>
            </a:endParaRPr>
          </a:p>
          <a:p>
            <a:pPr marL="457200" lvl="1" indent="0">
              <a:spcBef>
                <a:spcPts val="0"/>
              </a:spcBef>
              <a:spcAft>
                <a:spcPts val="600"/>
              </a:spcAft>
              <a:buClrTx/>
              <a:buNone/>
            </a:pPr>
            <a:endParaRPr lang="en-US" b="1" dirty="0">
              <a:solidFill>
                <a:schemeClr val="bg2">
                  <a:lumMod val="10000"/>
                </a:schemeClr>
              </a:solidFill>
            </a:endParaRPr>
          </a:p>
        </p:txBody>
      </p:sp>
      <p:sp>
        <p:nvSpPr>
          <p:cNvPr id="10" name="TextBox 9">
            <a:extLst>
              <a:ext uri="{FF2B5EF4-FFF2-40B4-BE49-F238E27FC236}">
                <a16:creationId xmlns:a16="http://schemas.microsoft.com/office/drawing/2014/main" xmlns="" id="{369939E5-555A-4A5A-A496-CA04AF060FBF}"/>
              </a:ext>
            </a:extLst>
          </p:cNvPr>
          <p:cNvSpPr txBox="1"/>
          <p:nvPr/>
        </p:nvSpPr>
        <p:spPr>
          <a:xfrm>
            <a:off x="2404439" y="2996806"/>
            <a:ext cx="4771613" cy="46166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solidFill>
              <a:schemeClr val="bg2">
                <a:lumMod val="10000"/>
              </a:schemeClr>
            </a:solidFill>
          </a:ln>
        </p:spPr>
        <p:txBody>
          <a:bodyPr wrap="square" rtlCol="0">
            <a:spAutoFit/>
          </a:bodyPr>
          <a:lstStyle/>
          <a:p>
            <a:pPr algn="ctr" defTabSz="457200" eaLnBrk="0" fontAlgn="base" hangingPunct="0">
              <a:spcBef>
                <a:spcPct val="0"/>
              </a:spcBef>
              <a:spcAft>
                <a:spcPct val="0"/>
              </a:spcAft>
            </a:pPr>
            <a:r>
              <a:rPr lang="en-US" sz="2400" b="1" spc="600" dirty="0">
                <a:solidFill>
                  <a:srgbClr val="000000"/>
                </a:solidFill>
                <a:latin typeface="Lub Dub Light" panose="020B0303030403020204" pitchFamily="34" charset="0"/>
                <a:sym typeface="Calibri" panose="020F0502020204030204" pitchFamily="34" charset="0"/>
              </a:rPr>
              <a:t>THERAPUTIC INERTIA</a:t>
            </a:r>
            <a:endParaRPr lang="en-US" sz="2400" dirty="0">
              <a:solidFill>
                <a:srgbClr val="000000"/>
              </a:solidFill>
              <a:latin typeface="Lub Dub Light" panose="020B0303030403020204" pitchFamily="34" charset="0"/>
              <a:sym typeface="Calibri" panose="020F0502020204030204" pitchFamily="34" charset="0"/>
            </a:endParaRPr>
          </a:p>
        </p:txBody>
      </p:sp>
      <p:sp>
        <p:nvSpPr>
          <p:cNvPr id="12" name="TextBox 11">
            <a:extLst>
              <a:ext uri="{FF2B5EF4-FFF2-40B4-BE49-F238E27FC236}">
                <a16:creationId xmlns:a16="http://schemas.microsoft.com/office/drawing/2014/main" xmlns="" id="{041899F2-FAB3-4C15-9972-AA57ED0665AC}"/>
              </a:ext>
            </a:extLst>
          </p:cNvPr>
          <p:cNvSpPr txBox="1"/>
          <p:nvPr/>
        </p:nvSpPr>
        <p:spPr>
          <a:xfrm>
            <a:off x="2306074" y="4793319"/>
            <a:ext cx="6535452" cy="46166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solidFill>
              <a:schemeClr val="bg2">
                <a:lumMod val="10000"/>
              </a:schemeClr>
            </a:solidFill>
          </a:ln>
        </p:spPr>
        <p:txBody>
          <a:bodyPr wrap="square" rtlCol="0">
            <a:spAutoFit/>
          </a:bodyPr>
          <a:lstStyle/>
          <a:p>
            <a:pPr algn="ctr" defTabSz="457200" eaLnBrk="0" fontAlgn="base" hangingPunct="0">
              <a:spcBef>
                <a:spcPct val="0"/>
              </a:spcBef>
              <a:spcAft>
                <a:spcPct val="0"/>
              </a:spcAft>
            </a:pPr>
            <a:r>
              <a:rPr lang="en-US" sz="2400" b="1" spc="600" dirty="0">
                <a:solidFill>
                  <a:srgbClr val="000000"/>
                </a:solidFill>
                <a:latin typeface="Lub Dub Light" panose="020B0303030403020204" pitchFamily="34" charset="0"/>
                <a:sym typeface="Calibri" panose="020F0502020204030204" pitchFamily="34" charset="0"/>
              </a:rPr>
              <a:t>TREATMENT NON-ADHERENCE </a:t>
            </a:r>
          </a:p>
        </p:txBody>
      </p:sp>
      <p:sp>
        <p:nvSpPr>
          <p:cNvPr id="13" name="Rectangle 12">
            <a:extLst>
              <a:ext uri="{FF2B5EF4-FFF2-40B4-BE49-F238E27FC236}">
                <a16:creationId xmlns:a16="http://schemas.microsoft.com/office/drawing/2014/main" xmlns="" id="{28FDAD7B-0C20-4CED-90E4-503BE66E31BB}"/>
              </a:ext>
            </a:extLst>
          </p:cNvPr>
          <p:cNvSpPr/>
          <p:nvPr/>
        </p:nvSpPr>
        <p:spPr>
          <a:xfrm>
            <a:off x="384320" y="3790088"/>
            <a:ext cx="8457206" cy="907941"/>
          </a:xfrm>
          <a:prstGeom prst="rect">
            <a:avLst/>
          </a:prstGeom>
        </p:spPr>
        <p:txBody>
          <a:bodyPr wrap="square">
            <a:spAutoFit/>
          </a:bodyPr>
          <a:lstStyle/>
          <a:p>
            <a:pPr defTabSz="457200" eaLnBrk="0" fontAlgn="base" hangingPunct="0">
              <a:spcAft>
                <a:spcPts val="600"/>
              </a:spcAft>
            </a:pPr>
            <a:r>
              <a:rPr lang="en-US" sz="2400" dirty="0">
                <a:solidFill>
                  <a:srgbClr val="000000">
                    <a:lumMod val="10000"/>
                  </a:srgbClr>
                </a:solidFill>
                <a:latin typeface="Lub Dub Light" panose="020B0303030403020204" pitchFamily="34" charset="0"/>
                <a:sym typeface="Calibri" panose="020F0502020204030204" pitchFamily="34" charset="0"/>
              </a:rPr>
              <a:t>Patients don’t follow their treatment plan</a:t>
            </a:r>
          </a:p>
          <a:p>
            <a:pPr marL="685800" lvl="1" indent="-228600" defTabSz="457200" eaLnBrk="0" fontAlgn="base" hangingPunct="0">
              <a:spcAft>
                <a:spcPts val="600"/>
              </a:spcAft>
              <a:buFont typeface="Arial"/>
              <a:buChar char="•"/>
            </a:pPr>
            <a:r>
              <a:rPr lang="en-US" sz="2400" dirty="0">
                <a:solidFill>
                  <a:srgbClr val="000000">
                    <a:lumMod val="10000"/>
                  </a:srgbClr>
                </a:solidFill>
                <a:latin typeface="Lub Dub Light" panose="020B0303030403020204" pitchFamily="34" charset="0"/>
                <a:sym typeface="Calibri" panose="020F0502020204030204" pitchFamily="34" charset="0"/>
              </a:rPr>
              <a:t>Usually due to not taking medications as instructed</a:t>
            </a:r>
            <a:endParaRPr lang="en-US" sz="2400" dirty="0">
              <a:solidFill>
                <a:srgbClr val="000000"/>
              </a:solidFill>
              <a:latin typeface="Lub Dub Light" panose="020B0303030403020204" pitchFamily="34" charset="0"/>
              <a:sym typeface="Calibri" panose="020F0502020204030204" pitchFamily="34" charset="0"/>
            </a:endParaRPr>
          </a:p>
        </p:txBody>
      </p:sp>
    </p:spTree>
    <p:extLst>
      <p:ext uri="{BB962C8B-B14F-4D97-AF65-F5344CB8AC3E}">
        <p14:creationId xmlns:p14="http://schemas.microsoft.com/office/powerpoint/2010/main" val="57829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Slide Number Placeholder 3"/>
          <p:cNvSpPr>
            <a:spLocks noGrp="1"/>
          </p:cNvSpPr>
          <p:nvPr>
            <p:ph type="sldNum" sz="quarter" idx="4294967295"/>
          </p:nvPr>
        </p:nvSpPr>
        <p:spPr bwMode="auto">
          <a:xfrm>
            <a:off x="9773004" y="6455231"/>
            <a:ext cx="1352197" cy="2081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D7FA33F-38CD-4162-8522-BC4272BA69FD}" type="slidenum">
              <a:rPr lang="en-US" altLang="en-US" sz="1100">
                <a:solidFill>
                  <a:schemeClr val="bg2">
                    <a:lumMod val="50000"/>
                    <a:lumOff val="50000"/>
                  </a:schemeClr>
                </a:solidFill>
              </a:rPr>
              <a:pPr algn="r" fontAlgn="base">
                <a:spcBef>
                  <a:spcPct val="0"/>
                </a:spcBef>
                <a:spcAft>
                  <a:spcPct val="0"/>
                </a:spcAft>
              </a:pPr>
              <a:t>27</a:t>
            </a:fld>
            <a:endParaRPr lang="en-US" altLang="en-US" sz="1100" dirty="0">
              <a:solidFill>
                <a:schemeClr val="bg2">
                  <a:lumMod val="50000"/>
                  <a:lumOff val="50000"/>
                </a:schemeClr>
              </a:solidFill>
            </a:endParaRP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0379"/>
            <a:ext cx="9984314" cy="5326890"/>
          </a:xfrm>
          <a:prstGeom prst="rect">
            <a:avLst/>
          </a:prstGeom>
        </p:spPr>
      </p:pic>
      <p:sp>
        <p:nvSpPr>
          <p:cNvPr id="3" name="Rectangle 2"/>
          <p:cNvSpPr/>
          <p:nvPr/>
        </p:nvSpPr>
        <p:spPr>
          <a:xfrm>
            <a:off x="4092064" y="6175562"/>
            <a:ext cx="5262247" cy="369332"/>
          </a:xfrm>
          <a:prstGeom prst="rect">
            <a:avLst/>
          </a:prstGeom>
        </p:spPr>
        <p:txBody>
          <a:bodyPr wrap="square">
            <a:spAutoFit/>
          </a:bodyPr>
          <a:lstStyle/>
          <a:p>
            <a:r>
              <a:rPr lang="en-US" sz="900" dirty="0" err="1">
                <a:latin typeface="Lub Dub Light" panose="020B0303030403020204" pitchFamily="34" charset="0"/>
              </a:rPr>
              <a:t>Merai</a:t>
            </a:r>
            <a:r>
              <a:rPr lang="en-US" sz="900" dirty="0">
                <a:latin typeface="Lub Dub Light" panose="020B0303030403020204" pitchFamily="34" charset="0"/>
              </a:rPr>
              <a:t> R, Siegel C, Rakotz M, et al. CDC Grand Rounds: A Public Health Approach to Detect and Control Hypertension. MMWR </a:t>
            </a:r>
            <a:r>
              <a:rPr lang="en-US" sz="900" dirty="0" err="1">
                <a:latin typeface="Lub Dub Light" panose="020B0303030403020204" pitchFamily="34" charset="0"/>
              </a:rPr>
              <a:t>Morb</a:t>
            </a:r>
            <a:r>
              <a:rPr lang="en-US" sz="900" dirty="0">
                <a:latin typeface="Lub Dub Light" panose="020B0303030403020204" pitchFamily="34" charset="0"/>
              </a:rPr>
              <a:t> Mortal </a:t>
            </a:r>
            <a:r>
              <a:rPr lang="en-US" sz="900" dirty="0" err="1">
                <a:latin typeface="Lub Dub Light" panose="020B0303030403020204" pitchFamily="34" charset="0"/>
              </a:rPr>
              <a:t>Wkly</a:t>
            </a:r>
            <a:r>
              <a:rPr lang="en-US" sz="900" dirty="0">
                <a:latin typeface="Lub Dub Light" panose="020B0303030403020204" pitchFamily="34" charset="0"/>
              </a:rPr>
              <a:t> Rep 2016;65:1261–1264.</a:t>
            </a:r>
          </a:p>
        </p:txBody>
      </p:sp>
      <p:sp>
        <p:nvSpPr>
          <p:cNvPr id="6" name="Slide Number Placeholder 2"/>
          <p:cNvSpPr>
            <a:spLocks noGrp="1"/>
          </p:cNvSpPr>
          <p:nvPr>
            <p:ph type="sldNum" sz="quarter" idx="4"/>
          </p:nvPr>
        </p:nvSpPr>
        <p:spPr>
          <a:xfrm>
            <a:off x="9332540" y="6358481"/>
            <a:ext cx="1592580" cy="304800"/>
          </a:xfrm>
        </p:spPr>
        <p:txBody>
          <a:bodyPr/>
          <a:lstStyle/>
          <a:p>
            <a:pPr eaLnBrk="0" fontAlgn="base" hangingPunct="0">
              <a:spcBef>
                <a:spcPct val="0"/>
              </a:spcBef>
              <a:spcAft>
                <a:spcPct val="0"/>
              </a:spcAft>
            </a:pPr>
            <a:endParaRPr lang="en-US" altLang="en-US" dirty="0">
              <a:solidFill>
                <a:prstClr val="white">
                  <a:lumMod val="50000"/>
                </a:prstClr>
              </a:solidFill>
              <a:sym typeface="Calibri" panose="020F0502020204030204" pitchFamily="34" charset="0"/>
            </a:endParaRPr>
          </a:p>
        </p:txBody>
      </p:sp>
      <p:sp>
        <p:nvSpPr>
          <p:cNvPr id="7" name="Title 1">
            <a:extLst>
              <a:ext uri="{FF2B5EF4-FFF2-40B4-BE49-F238E27FC236}">
                <a16:creationId xmlns:a16="http://schemas.microsoft.com/office/drawing/2014/main" xmlns="" id="{8BBE3500-3942-4317-B5EF-76FA3EBE0EF9}"/>
              </a:ext>
            </a:extLst>
          </p:cNvPr>
          <p:cNvSpPr txBox="1">
            <a:spLocks/>
          </p:cNvSpPr>
          <p:nvPr/>
        </p:nvSpPr>
        <p:spPr>
          <a:xfrm>
            <a:off x="304800" y="228601"/>
            <a:ext cx="11582400" cy="536575"/>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3200" b="1" i="0" kern="1200" cap="all" baseline="0">
                <a:solidFill>
                  <a:srgbClr val="991A1A"/>
                </a:solidFill>
                <a:effectLst/>
                <a:latin typeface="+mj-lt"/>
                <a:ea typeface="+mj-ea"/>
                <a:cs typeface="+mj-cs"/>
              </a:defRPr>
            </a:lvl1pPr>
          </a:lstStyle>
          <a:p>
            <a:pPr>
              <a:defRPr/>
            </a:pPr>
            <a:r>
              <a:rPr lang="en-US" sz="2800" dirty="0">
                <a:solidFill>
                  <a:schemeClr val="tx2"/>
                </a:solidFill>
                <a:latin typeface="Lub Dub Medium" panose="020B0603030403020204" pitchFamily="34" charset="0"/>
              </a:rPr>
              <a:t>Why Treatment protocols are important </a:t>
            </a:r>
          </a:p>
        </p:txBody>
      </p:sp>
      <p:pic>
        <p:nvPicPr>
          <p:cNvPr id="8" name="Picture 7">
            <a:extLst>
              <a:ext uri="{FF2B5EF4-FFF2-40B4-BE49-F238E27FC236}">
                <a16:creationId xmlns:a16="http://schemas.microsoft.com/office/drawing/2014/main" xmlns="" id="{03C1B2C3-9EE6-4571-B04E-D28F4A9E4A5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Tree>
    <p:extLst>
      <p:ext uri="{BB962C8B-B14F-4D97-AF65-F5344CB8AC3E}">
        <p14:creationId xmlns:p14="http://schemas.microsoft.com/office/powerpoint/2010/main" val="385588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563C6D-477E-DF4B-8C01-A386E2AAC756}"/>
              </a:ext>
            </a:extLst>
          </p:cNvPr>
          <p:cNvSpPr txBox="1"/>
          <p:nvPr/>
        </p:nvSpPr>
        <p:spPr>
          <a:xfrm>
            <a:off x="154890" y="1253126"/>
            <a:ext cx="4158063" cy="4436147"/>
          </a:xfrm>
          <a:prstGeom prst="rect">
            <a:avLst/>
          </a:prstGeom>
          <a:noFill/>
        </p:spPr>
        <p:txBody>
          <a:bodyPr wrap="square" lIns="108265" tIns="54132" rIns="108265" bIns="54132" rtlCol="0">
            <a:spAutoFit/>
          </a:bodyPr>
          <a:lstStyle/>
          <a:p>
            <a:pPr algn="ctr" defTabSz="405994">
              <a:spcAft>
                <a:spcPts val="533"/>
              </a:spcAft>
            </a:pPr>
            <a:r>
              <a:rPr lang="en-US" sz="2400" b="1" dirty="0">
                <a:latin typeface="Lub Dub Light" panose="020B0303030403020204" pitchFamily="34" charset="0"/>
              </a:rPr>
              <a:t>CLINICIAN FACTORS</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Uncertainty about accuracy of office BP measurements</a:t>
            </a:r>
            <a:r>
              <a:rPr lang="en-US" baseline="30000" dirty="0">
                <a:solidFill>
                  <a:srgbClr val="000000">
                    <a:lumMod val="10000"/>
                  </a:srgbClr>
                </a:solidFill>
                <a:latin typeface="Lub Dub Light" panose="020B0303030403020204" pitchFamily="34" charset="0"/>
              </a:rPr>
              <a:t>1</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Failure to diagnose High BP</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Failure to recommend frequent follow-up </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Failure to titrate Tx to goal</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Competing priorities</a:t>
            </a:r>
          </a:p>
          <a:p>
            <a:pPr marL="338328" indent="-338328">
              <a:lnSpc>
                <a:spcPct val="150000"/>
              </a:lnSpc>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Not addressing patient needs</a:t>
            </a:r>
          </a:p>
          <a:p>
            <a:pPr marL="253747" indent="-253747" defTabSz="405994">
              <a:spcAft>
                <a:spcPts val="533"/>
              </a:spcAft>
              <a:buFont typeface="Arial" panose="020B0604020202020204" pitchFamily="34" charset="0"/>
              <a:buChar char="•"/>
            </a:pPr>
            <a:endParaRPr lang="en-US" sz="1200" dirty="0">
              <a:solidFill>
                <a:srgbClr val="000000">
                  <a:lumMod val="10000"/>
                </a:srgbClr>
              </a:solidFill>
            </a:endParaRPr>
          </a:p>
        </p:txBody>
      </p:sp>
      <p:sp>
        <p:nvSpPr>
          <p:cNvPr id="4" name="TextBox 3">
            <a:extLst>
              <a:ext uri="{FF2B5EF4-FFF2-40B4-BE49-F238E27FC236}">
                <a16:creationId xmlns:a16="http://schemas.microsoft.com/office/drawing/2014/main" xmlns="" id="{1A2EEEFA-D3C1-7A4F-A0AE-F4A2B6FA8A32}"/>
              </a:ext>
            </a:extLst>
          </p:cNvPr>
          <p:cNvSpPr txBox="1"/>
          <p:nvPr/>
        </p:nvSpPr>
        <p:spPr>
          <a:xfrm>
            <a:off x="4575271" y="1253126"/>
            <a:ext cx="3223383" cy="3407147"/>
          </a:xfrm>
          <a:prstGeom prst="rect">
            <a:avLst/>
          </a:prstGeom>
          <a:noFill/>
        </p:spPr>
        <p:txBody>
          <a:bodyPr wrap="square" lIns="108265" tIns="54132" rIns="108265" bIns="54132" rtlCol="0">
            <a:spAutoFit/>
          </a:bodyPr>
          <a:lstStyle/>
          <a:p>
            <a:pPr algn="ctr" defTabSz="405994">
              <a:spcAft>
                <a:spcPts val="533"/>
              </a:spcAft>
            </a:pPr>
            <a:r>
              <a:rPr lang="en-US" sz="2400" b="1" dirty="0">
                <a:latin typeface="Lub Dub Light" panose="020B0303030403020204" pitchFamily="34" charset="0"/>
              </a:rPr>
              <a:t> PATIENT FACTORS</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Absence of symptoms </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Failure to take meds</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Medication side effects</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Cost of medications</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Denial of disease</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Mistrust of clinician</a:t>
            </a:r>
          </a:p>
          <a:p>
            <a:pPr marL="338328" indent="-338328">
              <a:lnSpc>
                <a:spcPct val="150000"/>
              </a:lnSpc>
              <a:buFont typeface="Arial" panose="020B0604020202020204" pitchFamily="34" charset="0"/>
              <a:buChar char="•"/>
            </a:pPr>
            <a:r>
              <a:rPr lang="en-US" dirty="0">
                <a:solidFill>
                  <a:srgbClr val="000000">
                    <a:lumMod val="10000"/>
                  </a:srgbClr>
                </a:solidFill>
                <a:latin typeface="Lub Dub Light" panose="020B0303030403020204" pitchFamily="34" charset="0"/>
              </a:rPr>
              <a:t>Low health literacy</a:t>
            </a:r>
            <a:endParaRPr lang="en-US" sz="1200" dirty="0">
              <a:solidFill>
                <a:srgbClr val="000000">
                  <a:lumMod val="10000"/>
                </a:srgbClr>
              </a:solidFill>
            </a:endParaRPr>
          </a:p>
        </p:txBody>
      </p:sp>
      <p:sp>
        <p:nvSpPr>
          <p:cNvPr id="5" name="TextBox 4">
            <a:extLst>
              <a:ext uri="{FF2B5EF4-FFF2-40B4-BE49-F238E27FC236}">
                <a16:creationId xmlns:a16="http://schemas.microsoft.com/office/drawing/2014/main" xmlns="" id="{A7284012-41CA-B845-904F-42DADA08747D}"/>
              </a:ext>
            </a:extLst>
          </p:cNvPr>
          <p:cNvSpPr txBox="1"/>
          <p:nvPr/>
        </p:nvSpPr>
        <p:spPr>
          <a:xfrm>
            <a:off x="7911086" y="1253126"/>
            <a:ext cx="4122206" cy="2553580"/>
          </a:xfrm>
          <a:prstGeom prst="rect">
            <a:avLst/>
          </a:prstGeom>
          <a:noFill/>
        </p:spPr>
        <p:txBody>
          <a:bodyPr wrap="square" lIns="108265" tIns="54132" rIns="108265" bIns="54132" rtlCol="0">
            <a:spAutoFit/>
          </a:bodyPr>
          <a:lstStyle/>
          <a:p>
            <a:pPr algn="ctr" defTabSz="405994">
              <a:spcAft>
                <a:spcPts val="533"/>
              </a:spcAft>
            </a:pPr>
            <a:r>
              <a:rPr lang="en-US" sz="2400" b="1" dirty="0">
                <a:latin typeface="Lub Dub Light" panose="020B0303030403020204" pitchFamily="34" charset="0"/>
              </a:rPr>
              <a:t>HEALTH SYSTEM FACTORS</a:t>
            </a:r>
          </a:p>
          <a:p>
            <a:pPr algn="ctr" defTabSz="405994">
              <a:spcAft>
                <a:spcPts val="533"/>
              </a:spcAft>
            </a:pPr>
            <a:endParaRPr lang="en-US" sz="600" b="1" dirty="0">
              <a:latin typeface="Lub Dub Light" panose="020B0303030403020204" pitchFamily="34" charset="0"/>
            </a:endParaRPr>
          </a:p>
          <a:p>
            <a:pPr marL="253747" indent="-253747" defTabSz="405994">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Lack of treatment protocol</a:t>
            </a:r>
          </a:p>
          <a:p>
            <a:pPr marL="253747" indent="-253747" defTabSz="405994">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Poor communication between staff</a:t>
            </a:r>
          </a:p>
          <a:p>
            <a:pPr marL="253747" indent="-253747" defTabSz="405994">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No hypertension registry</a:t>
            </a:r>
          </a:p>
          <a:p>
            <a:pPr marL="253747" indent="-253747" defTabSz="405994">
              <a:spcAft>
                <a:spcPts val="533"/>
              </a:spcAft>
              <a:buFont typeface="Arial" panose="020B0604020202020204" pitchFamily="34" charset="0"/>
              <a:buChar char="•"/>
            </a:pPr>
            <a:r>
              <a:rPr lang="en-US" dirty="0">
                <a:solidFill>
                  <a:srgbClr val="000000">
                    <a:lumMod val="10000"/>
                  </a:srgbClr>
                </a:solidFill>
                <a:latin typeface="Lub Dub Light" panose="020B0303030403020204" pitchFamily="34" charset="0"/>
              </a:rPr>
              <a:t>No performance dashboards/reports</a:t>
            </a:r>
            <a:endParaRPr lang="en-US" b="1" dirty="0">
              <a:solidFill>
                <a:srgbClr val="000000">
                  <a:lumMod val="10000"/>
                </a:srgbClr>
              </a:solidFill>
            </a:endParaRPr>
          </a:p>
        </p:txBody>
      </p:sp>
      <p:sp>
        <p:nvSpPr>
          <p:cNvPr id="10" name="Title 1">
            <a:extLst>
              <a:ext uri="{FF2B5EF4-FFF2-40B4-BE49-F238E27FC236}">
                <a16:creationId xmlns:a16="http://schemas.microsoft.com/office/drawing/2014/main" xmlns="" id="{C7352850-8653-4C7B-9EF4-8D1CA868084E}"/>
              </a:ext>
            </a:extLst>
          </p:cNvPr>
          <p:cNvSpPr txBox="1">
            <a:spLocks/>
          </p:cNvSpPr>
          <p:nvPr/>
        </p:nvSpPr>
        <p:spPr>
          <a:xfrm>
            <a:off x="304800" y="228601"/>
            <a:ext cx="11582400" cy="536575"/>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3200" b="1" i="0" kern="1200" cap="all" baseline="0">
                <a:solidFill>
                  <a:srgbClr val="991A1A"/>
                </a:solidFill>
                <a:effectLst/>
                <a:latin typeface="+mj-lt"/>
                <a:ea typeface="+mj-ea"/>
                <a:cs typeface="+mj-cs"/>
              </a:defRPr>
            </a:lvl1pPr>
          </a:lstStyle>
          <a:p>
            <a:pPr>
              <a:defRPr/>
            </a:pPr>
            <a:r>
              <a:rPr lang="en-US" sz="2800" dirty="0">
                <a:solidFill>
                  <a:schemeClr val="tx2"/>
                </a:solidFill>
                <a:latin typeface="Lub Dub Medium" panose="020B0603030403020204" pitchFamily="34" charset="0"/>
              </a:rPr>
              <a:t>Therapeutic inertia: Contributing factors</a:t>
            </a:r>
          </a:p>
        </p:txBody>
      </p:sp>
      <p:pic>
        <p:nvPicPr>
          <p:cNvPr id="11" name="Picture 10">
            <a:extLst>
              <a:ext uri="{FF2B5EF4-FFF2-40B4-BE49-F238E27FC236}">
                <a16:creationId xmlns:a16="http://schemas.microsoft.com/office/drawing/2014/main" xmlns="" id="{6B5148CB-A50B-4FAB-98FF-A9581972F59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0" y="716552"/>
            <a:ext cx="12372109" cy="536575"/>
          </a:xfrm>
          <a:prstGeom prst="rect">
            <a:avLst/>
          </a:prstGeom>
        </p:spPr>
      </p:pic>
    </p:spTree>
    <p:extLst>
      <p:ext uri="{BB962C8B-B14F-4D97-AF65-F5344CB8AC3E}">
        <p14:creationId xmlns:p14="http://schemas.microsoft.com/office/powerpoint/2010/main" val="92234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253126"/>
            <a:ext cx="5821680" cy="3834003"/>
          </a:xfrm>
        </p:spPr>
        <p:txBody>
          <a:bodyPr>
            <a:normAutofit fontScale="92500"/>
          </a:bodyPr>
          <a:lstStyle/>
          <a:p>
            <a:pPr indent="-342900">
              <a:spcAft>
                <a:spcPts val="1200"/>
              </a:spcAft>
            </a:pPr>
            <a:r>
              <a:rPr lang="en-US" sz="2400" cap="none" dirty="0">
                <a:solidFill>
                  <a:srgbClr val="000000"/>
                </a:solidFill>
                <a:latin typeface="Lub Dub Light" panose="020B0303030403020204" pitchFamily="34" charset="0"/>
              </a:rPr>
              <a:t>Using treatment protocols can improve BP control</a:t>
            </a:r>
          </a:p>
          <a:p>
            <a:pPr indent="-342900">
              <a:spcAft>
                <a:spcPts val="1200"/>
              </a:spcAft>
            </a:pPr>
            <a:r>
              <a:rPr lang="en-US" sz="2400" cap="none" dirty="0">
                <a:solidFill>
                  <a:srgbClr val="000000"/>
                </a:solidFill>
                <a:latin typeface="Lub Dub Light" panose="020B0303030403020204" pitchFamily="34" charset="0"/>
              </a:rPr>
              <a:t>Having a “playbook” can help the entire care team</a:t>
            </a:r>
          </a:p>
          <a:p>
            <a:pPr indent="-342900">
              <a:spcAft>
                <a:spcPts val="1200"/>
              </a:spcAft>
            </a:pPr>
            <a:r>
              <a:rPr lang="en-US" sz="2400" cap="none" dirty="0">
                <a:solidFill>
                  <a:srgbClr val="000000"/>
                </a:solidFill>
                <a:latin typeface="Lub Dub Light" panose="020B0303030403020204" pitchFamily="34" charset="0"/>
              </a:rPr>
              <a:t>Everyone can better understand:</a:t>
            </a:r>
          </a:p>
          <a:p>
            <a:pPr marL="0" indent="0">
              <a:spcAft>
                <a:spcPts val="1200"/>
              </a:spcAft>
              <a:buNone/>
            </a:pPr>
            <a:r>
              <a:rPr lang="en-US" sz="2400" cap="none" dirty="0">
                <a:solidFill>
                  <a:srgbClr val="000000"/>
                </a:solidFill>
                <a:latin typeface="Lub Dub Light" panose="020B0303030403020204" pitchFamily="34" charset="0"/>
              </a:rPr>
              <a:t>	1) </a:t>
            </a:r>
            <a:r>
              <a:rPr lang="en-US" sz="2400" b="1" cap="none" dirty="0">
                <a:solidFill>
                  <a:srgbClr val="000000"/>
                </a:solidFill>
                <a:latin typeface="Lub Dub Light" panose="020B0303030403020204" pitchFamily="34" charset="0"/>
              </a:rPr>
              <a:t>Who</a:t>
            </a:r>
            <a:r>
              <a:rPr lang="en-US" sz="2400" cap="none" dirty="0">
                <a:solidFill>
                  <a:srgbClr val="000000"/>
                </a:solidFill>
                <a:latin typeface="Lub Dub Light" panose="020B0303030403020204" pitchFamily="34" charset="0"/>
              </a:rPr>
              <a:t> needs treatment </a:t>
            </a:r>
            <a:br>
              <a:rPr lang="en-US" sz="2400" cap="none" dirty="0">
                <a:solidFill>
                  <a:srgbClr val="000000"/>
                </a:solidFill>
                <a:latin typeface="Lub Dub Light" panose="020B0303030403020204" pitchFamily="34" charset="0"/>
              </a:rPr>
            </a:br>
            <a:r>
              <a:rPr lang="en-US" sz="2400" cap="none" dirty="0">
                <a:solidFill>
                  <a:srgbClr val="000000"/>
                </a:solidFill>
                <a:latin typeface="Lub Dub Light" panose="020B0303030403020204" pitchFamily="34" charset="0"/>
              </a:rPr>
              <a:t>	2) </a:t>
            </a:r>
            <a:r>
              <a:rPr lang="en-US" sz="2400" b="1" cap="none" dirty="0">
                <a:solidFill>
                  <a:srgbClr val="000000"/>
                </a:solidFill>
                <a:latin typeface="Lub Dub Light" panose="020B0303030403020204" pitchFamily="34" charset="0"/>
              </a:rPr>
              <a:t>What</a:t>
            </a:r>
            <a:r>
              <a:rPr lang="en-US" sz="2400" cap="none" dirty="0">
                <a:solidFill>
                  <a:srgbClr val="000000"/>
                </a:solidFill>
                <a:latin typeface="Lub Dub Light" panose="020B0303030403020204" pitchFamily="34" charset="0"/>
              </a:rPr>
              <a:t> treatment should be used</a:t>
            </a:r>
            <a:br>
              <a:rPr lang="en-US" sz="2400" cap="none" dirty="0">
                <a:solidFill>
                  <a:srgbClr val="000000"/>
                </a:solidFill>
                <a:latin typeface="Lub Dub Light" panose="020B0303030403020204" pitchFamily="34" charset="0"/>
              </a:rPr>
            </a:br>
            <a:r>
              <a:rPr lang="en-US" sz="2400" cap="none" dirty="0">
                <a:solidFill>
                  <a:srgbClr val="000000"/>
                </a:solidFill>
                <a:latin typeface="Lub Dub Light" panose="020B0303030403020204" pitchFamily="34" charset="0"/>
              </a:rPr>
              <a:t>	3) </a:t>
            </a:r>
            <a:r>
              <a:rPr lang="en-US" sz="2400" b="1" cap="none" dirty="0">
                <a:solidFill>
                  <a:srgbClr val="000000"/>
                </a:solidFill>
                <a:latin typeface="Lub Dub Light" panose="020B0303030403020204" pitchFamily="34" charset="0"/>
              </a:rPr>
              <a:t>When</a:t>
            </a:r>
            <a:r>
              <a:rPr lang="en-US" sz="2400" cap="none" dirty="0">
                <a:solidFill>
                  <a:srgbClr val="000000"/>
                </a:solidFill>
                <a:latin typeface="Lub Dub Light" panose="020B0303030403020204" pitchFamily="34" charset="0"/>
              </a:rPr>
              <a:t> follow up should occur </a:t>
            </a:r>
            <a:r>
              <a:rPr lang="en-US" sz="2800" dirty="0">
                <a:solidFill>
                  <a:srgbClr val="000000"/>
                </a:solidFill>
              </a:rPr>
              <a:t/>
            </a:r>
            <a:br>
              <a:rPr lang="en-US" sz="2800" dirty="0">
                <a:solidFill>
                  <a:srgbClr val="000000"/>
                </a:solidFill>
              </a:rPr>
            </a:br>
            <a:endParaRPr lang="en-US" sz="2800" dirty="0">
              <a:solidFill>
                <a:srgbClr val="000000"/>
              </a:solidFill>
            </a:endParaRPr>
          </a:p>
        </p:txBody>
      </p:sp>
      <p:sp>
        <p:nvSpPr>
          <p:cNvPr id="7" name="TextBox 6"/>
          <p:cNvSpPr txBox="1"/>
          <p:nvPr/>
        </p:nvSpPr>
        <p:spPr>
          <a:xfrm>
            <a:off x="7269480" y="5257802"/>
            <a:ext cx="3101340" cy="461665"/>
          </a:xfrm>
          <a:prstGeom prst="rect">
            <a:avLst/>
          </a:prstGeom>
          <a:noFill/>
        </p:spPr>
        <p:txBody>
          <a:bodyPr wrap="square" rtlCol="0">
            <a:spAutoFit/>
          </a:bodyPr>
          <a:lstStyle/>
          <a:p>
            <a:pPr defTabSz="457200" eaLnBrk="0" fontAlgn="base" hangingPunct="0">
              <a:spcBef>
                <a:spcPct val="0"/>
              </a:spcBef>
              <a:spcAft>
                <a:spcPct val="0"/>
              </a:spcAft>
            </a:pPr>
            <a:endParaRPr lang="en-US" sz="2400" dirty="0">
              <a:solidFill>
                <a:srgbClr val="000000"/>
              </a:solidFill>
              <a:latin typeface="Calibri" panose="020F0502020204030204" pitchFamily="34" charset="0"/>
              <a:sym typeface="Calibri" panose="020F0502020204030204" pitchFamily="34" charset="0"/>
            </a:endParaRPr>
          </a:p>
        </p:txBody>
      </p:sp>
      <p:sp>
        <p:nvSpPr>
          <p:cNvPr id="4" name="TextBox 3"/>
          <p:cNvSpPr txBox="1"/>
          <p:nvPr/>
        </p:nvSpPr>
        <p:spPr>
          <a:xfrm>
            <a:off x="1318260" y="5504023"/>
            <a:ext cx="5234940" cy="369332"/>
          </a:xfrm>
          <a:prstGeom prst="rect">
            <a:avLst/>
          </a:prstGeom>
          <a:noFill/>
        </p:spPr>
        <p:txBody>
          <a:bodyPr wrap="square" rtlCol="0">
            <a:spAutoFit/>
          </a:bodyPr>
          <a:lstStyle/>
          <a:p>
            <a:pPr defTabSz="457200" eaLnBrk="0" fontAlgn="base" hangingPunct="0">
              <a:spcBef>
                <a:spcPct val="0"/>
              </a:spcBef>
              <a:spcAft>
                <a:spcPct val="0"/>
              </a:spcAft>
            </a:pPr>
            <a:r>
              <a:rPr lang="en-US" sz="900" dirty="0">
                <a:solidFill>
                  <a:srgbClr val="000000">
                    <a:lumMod val="10000"/>
                  </a:srgbClr>
                </a:solidFill>
                <a:latin typeface="Calibri" panose="020F0502020204030204" pitchFamily="34" charset="0"/>
                <a:sym typeface="Calibri" panose="020F0502020204030204" pitchFamily="34" charset="0"/>
              </a:rPr>
              <a:t>Xu et al. BMJ 2015;350:h158 doi: 10.1136/bmj.h158</a:t>
            </a:r>
          </a:p>
          <a:p>
            <a:pPr defTabSz="457200" eaLnBrk="0" fontAlgn="base" hangingPunct="0">
              <a:spcBef>
                <a:spcPct val="0"/>
              </a:spcBef>
              <a:spcAft>
                <a:spcPct val="0"/>
              </a:spcAft>
            </a:pPr>
            <a:endParaRPr lang="en-US" sz="900" dirty="0">
              <a:solidFill>
                <a:srgbClr val="000000"/>
              </a:solidFill>
              <a:latin typeface="Calibri" panose="020F0502020204030204" pitchFamily="34" charset="0"/>
              <a:sym typeface="Calibri" panose="020F0502020204030204" pitchFamily="34" charset="0"/>
            </a:endParaRPr>
          </a:p>
        </p:txBody>
      </p:sp>
      <p:sp>
        <p:nvSpPr>
          <p:cNvPr id="10" name="Title 1">
            <a:extLst>
              <a:ext uri="{FF2B5EF4-FFF2-40B4-BE49-F238E27FC236}">
                <a16:creationId xmlns:a16="http://schemas.microsoft.com/office/drawing/2014/main" xmlns="" id="{A605A1C7-2E90-4DC3-AE89-C1FC00FC1983}"/>
              </a:ext>
            </a:extLst>
          </p:cNvPr>
          <p:cNvSpPr txBox="1">
            <a:spLocks/>
          </p:cNvSpPr>
          <p:nvPr/>
        </p:nvSpPr>
        <p:spPr>
          <a:xfrm>
            <a:off x="304800" y="228601"/>
            <a:ext cx="11582400" cy="536575"/>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3200" b="1" i="0" kern="1200" cap="all" baseline="0">
                <a:solidFill>
                  <a:srgbClr val="991A1A"/>
                </a:solidFill>
                <a:effectLst/>
                <a:latin typeface="+mj-lt"/>
                <a:ea typeface="+mj-ea"/>
                <a:cs typeface="+mj-cs"/>
              </a:defRPr>
            </a:lvl1pPr>
          </a:lstStyle>
          <a:p>
            <a:pPr>
              <a:defRPr/>
            </a:pPr>
            <a:r>
              <a:rPr lang="en-US" sz="2800" dirty="0">
                <a:solidFill>
                  <a:schemeClr val="tx2"/>
                </a:solidFill>
                <a:latin typeface="Lub Dub Medium" panose="020B0603030403020204" pitchFamily="34" charset="0"/>
              </a:rPr>
              <a:t>Implementing Treatment protocols</a:t>
            </a:r>
          </a:p>
        </p:txBody>
      </p:sp>
      <p:pic>
        <p:nvPicPr>
          <p:cNvPr id="11" name="Picture 10">
            <a:extLst>
              <a:ext uri="{FF2B5EF4-FFF2-40B4-BE49-F238E27FC236}">
                <a16:creationId xmlns:a16="http://schemas.microsoft.com/office/drawing/2014/main" xmlns="" id="{6FA5CD4B-1128-42BB-A56A-702623FDB50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0" y="716552"/>
            <a:ext cx="12372109" cy="536575"/>
          </a:xfrm>
          <a:prstGeom prst="rect">
            <a:avLst/>
          </a:prstGeom>
        </p:spPr>
      </p:pic>
      <p:pic>
        <p:nvPicPr>
          <p:cNvPr id="12" name="Picture 11">
            <a:extLst>
              <a:ext uri="{FF2B5EF4-FFF2-40B4-BE49-F238E27FC236}">
                <a16:creationId xmlns:a16="http://schemas.microsoft.com/office/drawing/2014/main" xmlns="" id="{3DDC44AE-82B6-47BD-9A89-3177D8FF57A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3200" y="984645"/>
            <a:ext cx="4846740" cy="5157663"/>
          </a:xfrm>
          <a:prstGeom prst="rect">
            <a:avLst/>
          </a:prstGeom>
        </p:spPr>
      </p:pic>
    </p:spTree>
    <p:extLst>
      <p:ext uri="{BB962C8B-B14F-4D97-AF65-F5344CB8AC3E}">
        <p14:creationId xmlns:p14="http://schemas.microsoft.com/office/powerpoint/2010/main" val="44269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06"/>
            <a:ext cx="12192000" cy="6855387"/>
          </a:xfrm>
          <a:prstGeom prst="rect">
            <a:avLst/>
          </a:prstGeom>
        </p:spPr>
      </p:pic>
      <p:pic>
        <p:nvPicPr>
          <p:cNvPr id="33" name="Picture 32">
            <a:extLst>
              <a:ext uri="{FF2B5EF4-FFF2-40B4-BE49-F238E27FC236}">
                <a16:creationId xmlns:a16="http://schemas.microsoft.com/office/drawing/2014/main" xmlns="" id="{510C82EE-DC5F-42BB-BC88-5EA239AA6EB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6223"/>
            <a:ext cx="12213404" cy="6877550"/>
          </a:xfrm>
          <a:prstGeom prst="rect">
            <a:avLst/>
          </a:prstGeom>
        </p:spPr>
      </p:pic>
      <p:sp>
        <p:nvSpPr>
          <p:cNvPr id="34" name="Parallelogram 33">
            <a:extLst>
              <a:ext uri="{FF2B5EF4-FFF2-40B4-BE49-F238E27FC236}">
                <a16:creationId xmlns:a16="http://schemas.microsoft.com/office/drawing/2014/main" xmlns="" id="{6DBEB28A-465C-4BEE-BA37-345776DF1B77}"/>
              </a:ext>
            </a:extLst>
          </p:cNvPr>
          <p:cNvSpPr/>
          <p:nvPr/>
        </p:nvSpPr>
        <p:spPr>
          <a:xfrm rot="21014529">
            <a:off x="-919222" y="1954609"/>
            <a:ext cx="14030443" cy="3275936"/>
          </a:xfrm>
          <a:prstGeom prst="parallelogram">
            <a:avLst>
              <a:gd name="adj" fmla="val 17317"/>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ight Triangle 1">
            <a:extLst>
              <a:ext uri="{FF2B5EF4-FFF2-40B4-BE49-F238E27FC236}">
                <a16:creationId xmlns:a16="http://schemas.microsoft.com/office/drawing/2014/main" xmlns="" id="{8A6C2AF6-3A52-494F-9163-B90B0DCC1942}"/>
              </a:ext>
            </a:extLst>
          </p:cNvPr>
          <p:cNvSpPr/>
          <p:nvPr/>
        </p:nvSpPr>
        <p:spPr>
          <a:xfrm rot="5400000">
            <a:off x="5041479" y="-5082439"/>
            <a:ext cx="2066224" cy="12192001"/>
          </a:xfrm>
          <a:prstGeom prst="rtTriangle">
            <a:avLst/>
          </a:prstGeom>
          <a:gradFill flip="none" rotWithShape="1">
            <a:gsLst>
              <a:gs pos="0">
                <a:srgbClr val="C10E21">
                  <a:shade val="30000"/>
                  <a:satMod val="115000"/>
                </a:srgbClr>
              </a:gs>
              <a:gs pos="50000">
                <a:srgbClr val="C10E21">
                  <a:shade val="67500"/>
                  <a:satMod val="115000"/>
                </a:srgbClr>
              </a:gs>
              <a:gs pos="100000">
                <a:srgbClr val="C10E21">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1C3B3B77-C15C-45E8-ACEC-DC94CFE61E7D}"/>
              </a:ext>
            </a:extLst>
          </p:cNvPr>
          <p:cNvSpPr txBox="1"/>
          <p:nvPr/>
        </p:nvSpPr>
        <p:spPr>
          <a:xfrm rot="21021905">
            <a:off x="-26672" y="633262"/>
            <a:ext cx="80597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Lub Dub Bold" panose="020B0803030403020204" pitchFamily="34" charset="0"/>
                <a:ea typeface="+mn-ea"/>
                <a:cs typeface="+mn-cs"/>
              </a:rPr>
              <a:t>Our (New) MISSION STATEMENT</a:t>
            </a:r>
            <a:endParaRPr kumimoji="0" lang="en-US" sz="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Lub Dub Bold" panose="020B0803030403020204" pitchFamily="34" charset="0"/>
              <a:ea typeface="+mn-ea"/>
              <a:cs typeface="+mn-cs"/>
            </a:endParaRPr>
          </a:p>
        </p:txBody>
      </p:sp>
      <p:sp>
        <p:nvSpPr>
          <p:cNvPr id="26" name="TextBox 25">
            <a:extLst>
              <a:ext uri="{FF2B5EF4-FFF2-40B4-BE49-F238E27FC236}">
                <a16:creationId xmlns:a16="http://schemas.microsoft.com/office/drawing/2014/main" xmlns="" id="{3B693042-51C9-454A-AC16-D7A3E749D809}"/>
              </a:ext>
            </a:extLst>
          </p:cNvPr>
          <p:cNvSpPr txBox="1"/>
          <p:nvPr/>
        </p:nvSpPr>
        <p:spPr>
          <a:xfrm rot="21021905">
            <a:off x="865867" y="1898313"/>
            <a:ext cx="10460266"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150" normalizeH="0" baseline="0" noProof="0" dirty="0">
                <a:ln>
                  <a:noFill/>
                </a:ln>
                <a:solidFill>
                  <a:srgbClr val="000000">
                    <a:lumMod val="85000"/>
                    <a:lumOff val="15000"/>
                  </a:srgbClr>
                </a:solidFill>
                <a:effectLst/>
                <a:uLnTx/>
                <a:uFillTx/>
                <a:latin typeface="Lub Dub Medium" panose="020B0603030403020204" pitchFamily="34" charset="0"/>
                <a:ea typeface="+mn-ea"/>
                <a:cs typeface="+mn-cs"/>
              </a:rPr>
              <a:t>“To be a relentless force for a world of longer, healthier lives.”</a:t>
            </a:r>
            <a:endParaRPr kumimoji="0" lang="en-US" sz="1400" b="1" i="1" u="none" strike="noStrike" kern="1200" cap="none" spc="-150" normalizeH="0" baseline="0" noProof="0" dirty="0">
              <a:ln>
                <a:noFill/>
              </a:ln>
              <a:solidFill>
                <a:srgbClr val="000000">
                  <a:lumMod val="85000"/>
                  <a:lumOff val="15000"/>
                </a:srgbClr>
              </a:solidFill>
              <a:effectLst/>
              <a:uLnTx/>
              <a:uFillTx/>
              <a:latin typeface="Lub Dub Medium" panose="020B0603030403020204" pitchFamily="34" charset="0"/>
              <a:ea typeface="+mn-ea"/>
              <a:cs typeface="+mn-cs"/>
            </a:endParaRPr>
          </a:p>
        </p:txBody>
      </p:sp>
      <p:pic>
        <p:nvPicPr>
          <p:cNvPr id="36" name="Picture 35">
            <a:extLst>
              <a:ext uri="{FF2B5EF4-FFF2-40B4-BE49-F238E27FC236}">
                <a16:creationId xmlns:a16="http://schemas.microsoft.com/office/drawing/2014/main" xmlns="" id="{AB21835F-FF31-464B-A1B7-C4A82DF8D8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8727" y="5467950"/>
            <a:ext cx="1988478" cy="1077755"/>
          </a:xfrm>
          <a:prstGeom prst="rect">
            <a:avLst/>
          </a:prstGeom>
        </p:spPr>
      </p:pic>
    </p:spTree>
    <p:extLst>
      <p:ext uri="{BB962C8B-B14F-4D97-AF65-F5344CB8AC3E}">
        <p14:creationId xmlns:p14="http://schemas.microsoft.com/office/powerpoint/2010/main" val="207103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53126"/>
            <a:ext cx="1118483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ub Dub Light" panose="020B0303030403020204" pitchFamily="34" charset="0"/>
                <a:cs typeface="Arial" panose="020B0604020202020204" pitchFamily="34" charset="0"/>
              </a:rPr>
              <a:t>Treatment protocols should not replace sound medical judgement</a:t>
            </a:r>
          </a:p>
          <a:p>
            <a:pPr marL="285750" indent="-285750">
              <a:buFont typeface="Arial" panose="020B0604020202020204" pitchFamily="34" charset="0"/>
              <a:buChar char="•"/>
            </a:pPr>
            <a:endParaRPr lang="en-US" sz="1400" dirty="0">
              <a:latin typeface="Lub Dub Light" panose="020B0303030403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Lub Dub Light" panose="020B0303030403020204" pitchFamily="34" charset="0"/>
                <a:cs typeface="Arial" panose="020B0604020202020204" pitchFamily="34" charset="0"/>
              </a:rPr>
              <a:t>Pick a protocol that works best for your practice and your population, or create your own</a:t>
            </a:r>
          </a:p>
          <a:p>
            <a:endParaRPr lang="en-US" sz="1400" dirty="0">
              <a:latin typeface="Lub Dub Light" panose="020B0303030403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Lub Dub Light" panose="020B0303030403020204" pitchFamily="34" charset="0"/>
                <a:cs typeface="Arial" panose="020B0604020202020204" pitchFamily="34" charset="0"/>
              </a:rPr>
              <a:t>Consider and account for your population (different races and comorbidities may need certain medications)</a:t>
            </a:r>
          </a:p>
          <a:p>
            <a:pPr marL="285750" indent="-285750">
              <a:buFont typeface="Arial" panose="020B0604020202020204" pitchFamily="34" charset="0"/>
              <a:buChar char="•"/>
            </a:pPr>
            <a:endParaRPr lang="en-US" sz="1400" dirty="0">
              <a:latin typeface="Lub Dub Light" panose="020B0303030403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Lub Dub Light" panose="020B0303030403020204" pitchFamily="34" charset="0"/>
                <a:cs typeface="Arial" panose="020B0604020202020204" pitchFamily="34" charset="0"/>
              </a:rPr>
              <a:t>Protocols available online:</a:t>
            </a:r>
          </a:p>
          <a:p>
            <a:pPr marL="800100" lvl="1" indent="-342900">
              <a:buFont typeface="Arial" panose="020B0604020202020204" pitchFamily="34" charset="0"/>
              <a:buChar char="•"/>
            </a:pPr>
            <a:r>
              <a:rPr lang="en-US" sz="2400" dirty="0">
                <a:latin typeface="Lub Dub Light" panose="020B0303030403020204" pitchFamily="34" charset="0"/>
              </a:rPr>
              <a:t>AHA/ACC/CDC High Blood Pressure Algorithm</a:t>
            </a:r>
          </a:p>
          <a:p>
            <a:pPr marL="800100" lvl="1" indent="-342900">
              <a:buFont typeface="Arial" panose="020B0604020202020204" pitchFamily="34" charset="0"/>
              <a:buChar char="•"/>
            </a:pPr>
            <a:r>
              <a:rPr lang="en-US" sz="2400" dirty="0">
                <a:latin typeface="Lub Dub Light" panose="020B0303030403020204" pitchFamily="34" charset="0"/>
              </a:rPr>
              <a:t>Million Hearts® Protocol for Controlling Hypertension in Adults</a:t>
            </a:r>
          </a:p>
          <a:p>
            <a:pPr marL="800100" lvl="1" indent="-342900">
              <a:buFont typeface="Arial" panose="020B0604020202020204" pitchFamily="34" charset="0"/>
              <a:buChar char="•"/>
            </a:pPr>
            <a:r>
              <a:rPr lang="en-US" sz="2400" dirty="0">
                <a:latin typeface="Lub Dub Light" panose="020B0303030403020204" pitchFamily="34" charset="0"/>
              </a:rPr>
              <a:t>Kaiser Permanente Clinical Practice Guideline for Adult Hypertension</a:t>
            </a:r>
          </a:p>
        </p:txBody>
      </p:sp>
      <p:sp>
        <p:nvSpPr>
          <p:cNvPr id="7" name="Title 1">
            <a:extLst>
              <a:ext uri="{FF2B5EF4-FFF2-40B4-BE49-F238E27FC236}">
                <a16:creationId xmlns:a16="http://schemas.microsoft.com/office/drawing/2014/main" xmlns="" id="{01784785-58C4-498F-9611-9A00BE8AEF09}"/>
              </a:ext>
            </a:extLst>
          </p:cNvPr>
          <p:cNvSpPr txBox="1">
            <a:spLocks/>
          </p:cNvSpPr>
          <p:nvPr/>
        </p:nvSpPr>
        <p:spPr>
          <a:xfrm>
            <a:off x="304800" y="228601"/>
            <a:ext cx="11582400" cy="536575"/>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3200" b="1" i="0" kern="1200" cap="all" baseline="0">
                <a:solidFill>
                  <a:srgbClr val="991A1A"/>
                </a:solidFill>
                <a:effectLst/>
                <a:latin typeface="+mj-lt"/>
                <a:ea typeface="+mj-ea"/>
                <a:cs typeface="+mj-cs"/>
              </a:defRPr>
            </a:lvl1pPr>
          </a:lstStyle>
          <a:p>
            <a:pPr>
              <a:defRPr/>
            </a:pPr>
            <a:r>
              <a:rPr lang="en-US" sz="2800" dirty="0">
                <a:solidFill>
                  <a:schemeClr val="tx2"/>
                </a:solidFill>
                <a:latin typeface="Lub Dub Medium" panose="020B0603030403020204" pitchFamily="34" charset="0"/>
              </a:rPr>
              <a:t>Protocol Considerations and Reminders</a:t>
            </a:r>
          </a:p>
        </p:txBody>
      </p:sp>
      <p:pic>
        <p:nvPicPr>
          <p:cNvPr id="8" name="Picture 7">
            <a:extLst>
              <a:ext uri="{FF2B5EF4-FFF2-40B4-BE49-F238E27FC236}">
                <a16:creationId xmlns:a16="http://schemas.microsoft.com/office/drawing/2014/main" xmlns="" id="{A2FA4A0B-E3C4-4C79-B113-467EA79CC3B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0" y="716552"/>
            <a:ext cx="12372109" cy="536575"/>
          </a:xfrm>
          <a:prstGeom prst="rect">
            <a:avLst/>
          </a:prstGeom>
        </p:spPr>
      </p:pic>
    </p:spTree>
    <p:extLst>
      <p:ext uri="{BB962C8B-B14F-4D97-AF65-F5344CB8AC3E}">
        <p14:creationId xmlns:p14="http://schemas.microsoft.com/office/powerpoint/2010/main" val="64314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Practice Assessment Tool – Act Rapidly</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3" name="Picture 2">
            <a:extLst>
              <a:ext uri="{FF2B5EF4-FFF2-40B4-BE49-F238E27FC236}">
                <a16:creationId xmlns:a16="http://schemas.microsoft.com/office/drawing/2014/main" xmlns="" id="{E2C0B875-C08B-4E28-9CC3-B06D960FAA0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713" y="1022122"/>
            <a:ext cx="10092931" cy="4813756"/>
          </a:xfrm>
          <a:prstGeom prst="rect">
            <a:avLst/>
          </a:prstGeom>
        </p:spPr>
      </p:pic>
    </p:spTree>
    <p:extLst>
      <p:ext uri="{BB962C8B-B14F-4D97-AF65-F5344CB8AC3E}">
        <p14:creationId xmlns:p14="http://schemas.microsoft.com/office/powerpoint/2010/main" val="145055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Resources on Acting Rapidly</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8" name="TextBox 7">
            <a:extLst>
              <a:ext uri="{FF2B5EF4-FFF2-40B4-BE49-F238E27FC236}">
                <a16:creationId xmlns:a16="http://schemas.microsoft.com/office/drawing/2014/main" xmlns="" id="{38156DA4-A28A-4929-8BE5-AB95CD5BBAD8}"/>
              </a:ext>
            </a:extLst>
          </p:cNvPr>
          <p:cNvSpPr txBox="1"/>
          <p:nvPr/>
        </p:nvSpPr>
        <p:spPr>
          <a:xfrm>
            <a:off x="346363" y="1709438"/>
            <a:ext cx="4733088" cy="3416320"/>
          </a:xfrm>
          <a:prstGeom prst="rect">
            <a:avLst/>
          </a:prstGeom>
          <a:noFill/>
        </p:spPr>
        <p:txBody>
          <a:bodyPr wrap="square" rtlCol="0">
            <a:spAutoFit/>
          </a:bodyPr>
          <a:lstStyle/>
          <a:p>
            <a:pPr marL="342900" indent="-342900">
              <a:buFontTx/>
              <a:buChar char="-"/>
            </a:pPr>
            <a:r>
              <a:rPr lang="en-US" sz="2400" dirty="0">
                <a:latin typeface="Lub Dub Light" panose="020B0303030403020204" pitchFamily="34" charset="0"/>
              </a:rPr>
              <a:t>Case studies for team-based care/practice coordination</a:t>
            </a:r>
          </a:p>
          <a:p>
            <a:pPr marL="342900" indent="-342900">
              <a:buFontTx/>
              <a:buChar char="-"/>
            </a:pPr>
            <a:endParaRPr lang="en-US" sz="2400" dirty="0">
              <a:latin typeface="Lub Dub Light" panose="020B0303030403020204" pitchFamily="34" charset="0"/>
            </a:endParaRPr>
          </a:p>
          <a:p>
            <a:pPr marL="342900" indent="-342900">
              <a:buFontTx/>
              <a:buChar char="-"/>
            </a:pPr>
            <a:r>
              <a:rPr lang="en-US" sz="2400" dirty="0">
                <a:latin typeface="Lub Dub Light" panose="020B0303030403020204" pitchFamily="34" charset="0"/>
              </a:rPr>
              <a:t>ASCVD Risk Calculator – available as an app or on the web</a:t>
            </a:r>
          </a:p>
          <a:p>
            <a:pPr marL="342900" indent="-342900">
              <a:buFontTx/>
              <a:buChar char="-"/>
            </a:pPr>
            <a:endParaRPr lang="en-US" sz="2400" dirty="0">
              <a:latin typeface="Lub Dub Light" panose="020B0303030403020204" pitchFamily="34" charset="0"/>
            </a:endParaRPr>
          </a:p>
          <a:p>
            <a:pPr marL="342900" indent="-342900">
              <a:buFontTx/>
              <a:buChar char="-"/>
            </a:pPr>
            <a:r>
              <a:rPr lang="en-US" sz="2400" dirty="0">
                <a:latin typeface="Lub Dub Light" panose="020B0303030403020204" pitchFamily="34" charset="0"/>
              </a:rPr>
              <a:t>Positioning materials and quiz</a:t>
            </a:r>
          </a:p>
        </p:txBody>
      </p:sp>
      <p:pic>
        <p:nvPicPr>
          <p:cNvPr id="9" name="Picture 8">
            <a:extLst>
              <a:ext uri="{FF2B5EF4-FFF2-40B4-BE49-F238E27FC236}">
                <a16:creationId xmlns:a16="http://schemas.microsoft.com/office/drawing/2014/main" xmlns="" id="{9AF87092-30B5-427E-AE2B-0E63FFE59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490" y="1875854"/>
            <a:ext cx="3984820" cy="2686649"/>
          </a:xfrm>
          <a:prstGeom prst="rect">
            <a:avLst/>
          </a:prstGeom>
        </p:spPr>
      </p:pic>
    </p:spTree>
    <p:extLst>
      <p:ext uri="{BB962C8B-B14F-4D97-AF65-F5344CB8AC3E}">
        <p14:creationId xmlns:p14="http://schemas.microsoft.com/office/powerpoint/2010/main" val="115677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Evidenced Based Communication Strategies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graphicFrame>
        <p:nvGraphicFramePr>
          <p:cNvPr id="5" name="Table 4">
            <a:extLst>
              <a:ext uri="{FF2B5EF4-FFF2-40B4-BE49-F238E27FC236}">
                <a16:creationId xmlns:a16="http://schemas.microsoft.com/office/drawing/2014/main" xmlns="" id="{F55BBBB5-B74C-439A-99B9-83DBDBDEE9AA}"/>
              </a:ext>
            </a:extLst>
          </p:cNvPr>
          <p:cNvGraphicFramePr>
            <a:graphicFrameLocks noGrp="1"/>
          </p:cNvGraphicFramePr>
          <p:nvPr>
            <p:extLst>
              <p:ext uri="{D42A27DB-BD31-4B8C-83A1-F6EECF244321}">
                <p14:modId xmlns:p14="http://schemas.microsoft.com/office/powerpoint/2010/main" val="998686088"/>
              </p:ext>
            </p:extLst>
          </p:nvPr>
        </p:nvGraphicFramePr>
        <p:xfrm>
          <a:off x="145773" y="1027885"/>
          <a:ext cx="10310192" cy="4960634"/>
        </p:xfrm>
        <a:graphic>
          <a:graphicData uri="http://schemas.openxmlformats.org/drawingml/2006/table">
            <a:tbl>
              <a:tblPr firstRow="1" bandRow="1">
                <a:tableStyleId>{B301B821-A1FF-4177-AEE7-76D212191A09}</a:tableStyleId>
              </a:tblPr>
              <a:tblGrid>
                <a:gridCol w="5155096">
                  <a:extLst>
                    <a:ext uri="{9D8B030D-6E8A-4147-A177-3AD203B41FA5}">
                      <a16:colId xmlns:a16="http://schemas.microsoft.com/office/drawing/2014/main" xmlns="" val="20000"/>
                    </a:ext>
                  </a:extLst>
                </a:gridCol>
                <a:gridCol w="5155096">
                  <a:extLst>
                    <a:ext uri="{9D8B030D-6E8A-4147-A177-3AD203B41FA5}">
                      <a16:colId xmlns:a16="http://schemas.microsoft.com/office/drawing/2014/main" xmlns="" val="20001"/>
                    </a:ext>
                  </a:extLst>
                </a:gridCol>
              </a:tblGrid>
              <a:tr h="27991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t>Strategy</a:t>
                      </a:r>
                    </a:p>
                  </a:txBody>
                  <a:tcPr marL="100584" marR="100584" marT="34291" marB="34291">
                    <a:solidFill>
                      <a:schemeClr val="accent4">
                        <a:lumMod val="75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t>Example</a:t>
                      </a:r>
                    </a:p>
                  </a:txBody>
                  <a:tcPr marL="100584" marR="100584" marT="34291" marB="34291">
                    <a:solidFill>
                      <a:schemeClr val="accent4">
                        <a:lumMod val="75000"/>
                      </a:schemeClr>
                    </a:solidFill>
                  </a:tcPr>
                </a:tc>
                <a:extLst>
                  <a:ext uri="{0D108BD9-81ED-4DB2-BD59-A6C34878D82A}">
                    <a16:rowId xmlns:a16="http://schemas.microsoft.com/office/drawing/2014/main" xmlns="" val="10000"/>
                  </a:ext>
                </a:extLst>
              </a:tr>
              <a:tr h="4928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Begin with open-ended questions about adherence, including</a:t>
                      </a:r>
                      <a:r>
                        <a:rPr lang="en-US" sz="1400" baseline="0" dirty="0"/>
                        <a:t> recent medication use</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 “Are you taking your medicines?”</a:t>
                      </a:r>
                    </a:p>
                    <a:p>
                      <a:r>
                        <a:rPr lang="en-US" sz="1400" dirty="0"/>
                        <a:t>TRY:</a:t>
                      </a:r>
                      <a:r>
                        <a:rPr lang="en-US" sz="1400" baseline="0" dirty="0"/>
                        <a:t> “How are your medications working for you?”</a:t>
                      </a:r>
                      <a:endParaRPr lang="en-US" sz="1400" dirty="0"/>
                    </a:p>
                  </a:txBody>
                  <a:tcPr marL="100584" marR="100584" marT="34291" marB="34291"/>
                </a:tc>
                <a:extLst>
                  <a:ext uri="{0D108BD9-81ED-4DB2-BD59-A6C34878D82A}">
                    <a16:rowId xmlns:a16="http://schemas.microsoft.com/office/drawing/2014/main" xmlns="" val="10001"/>
                  </a:ext>
                </a:extLst>
              </a:tr>
              <a:tr h="7797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Address</a:t>
                      </a:r>
                      <a:r>
                        <a:rPr lang="en-US" sz="1400" baseline="0" dirty="0"/>
                        <a:t> “red flags” e.g., missed appointments, prescription refills, requested labs, and lack of therapeutic response to medication change</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a:t>
                      </a:r>
                      <a:r>
                        <a:rPr lang="en-US" sz="1400" baseline="0" dirty="0"/>
                        <a:t> “Why did you miss your appointment?”</a:t>
                      </a:r>
                    </a:p>
                    <a:p>
                      <a:r>
                        <a:rPr lang="en-US" sz="1400" baseline="0" dirty="0"/>
                        <a:t>TRY: “I noticed you missed your clinic visit two months ago. Is there something we can do to help you get your follow-up care?”</a:t>
                      </a:r>
                      <a:endParaRPr lang="en-US" sz="1400" dirty="0"/>
                    </a:p>
                  </a:txBody>
                  <a:tcPr marL="100584" marR="100584" marT="34291" marB="34291"/>
                </a:tc>
                <a:extLst>
                  <a:ext uri="{0D108BD9-81ED-4DB2-BD59-A6C34878D82A}">
                    <a16:rowId xmlns:a16="http://schemas.microsoft.com/office/drawing/2014/main" xmlns="" val="10002"/>
                  </a:ext>
                </a:extLst>
              </a:tr>
              <a:tr h="6954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p>
                      <a:r>
                        <a:rPr lang="en-US" sz="1400" dirty="0"/>
                        <a:t>Explore reasons</a:t>
                      </a:r>
                      <a:r>
                        <a:rPr lang="en-US" sz="1400" baseline="0" dirty="0"/>
                        <a:t> for possible non-adherence</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a:t>
                      </a:r>
                      <a:r>
                        <a:rPr lang="en-US" sz="1400" baseline="0" dirty="0"/>
                        <a:t> “Let me prescribe a different pill that might work better.”</a:t>
                      </a:r>
                    </a:p>
                    <a:p>
                      <a:r>
                        <a:rPr lang="en-US" sz="1400" baseline="0" dirty="0"/>
                        <a:t>TRY: “What do you think would make it easier?”</a:t>
                      </a:r>
                      <a:endParaRPr lang="en-US" sz="1400" dirty="0"/>
                    </a:p>
                  </a:txBody>
                  <a:tcPr marL="100584" marR="100584" marT="34291" marB="34291"/>
                </a:tc>
                <a:extLst>
                  <a:ext uri="{0D108BD9-81ED-4DB2-BD59-A6C34878D82A}">
                    <a16:rowId xmlns:a16="http://schemas.microsoft.com/office/drawing/2014/main" xmlns="" val="10003"/>
                  </a:ext>
                </a:extLst>
              </a:tr>
              <a:tr h="6533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Elicit</a:t>
                      </a:r>
                      <a:r>
                        <a:rPr lang="en-US" sz="1400" baseline="0" dirty="0"/>
                        <a:t> patient views on options and priorities to customize a care plan for each patient</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a:t>
                      </a:r>
                      <a:r>
                        <a:rPr lang="en-US" sz="1400" baseline="0" dirty="0"/>
                        <a:t> “Have you considered using a pillbox?”</a:t>
                      </a:r>
                    </a:p>
                    <a:p>
                      <a:r>
                        <a:rPr lang="en-US" sz="1400" baseline="0" dirty="0"/>
                        <a:t>TRY: “What do you think would work for you?” or “What have worked for you in the past?”</a:t>
                      </a:r>
                      <a:endParaRPr lang="en-US" sz="1400" dirty="0"/>
                    </a:p>
                  </a:txBody>
                  <a:tcPr marL="100584" marR="100584" marT="34291" marB="34291"/>
                </a:tc>
                <a:extLst>
                  <a:ext uri="{0D108BD9-81ED-4DB2-BD59-A6C34878D82A}">
                    <a16:rowId xmlns:a16="http://schemas.microsoft.com/office/drawing/2014/main" xmlns="" val="10004"/>
                  </a:ext>
                </a:extLst>
              </a:tr>
              <a:tr h="10467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p>
                      <a:endParaRPr lang="en-US" sz="1400" dirty="0"/>
                    </a:p>
                    <a:p>
                      <a:r>
                        <a:rPr lang="en-US" sz="1400" dirty="0"/>
                        <a:t>Remain</a:t>
                      </a:r>
                      <a:r>
                        <a:rPr lang="en-US" sz="1400" baseline="0" dirty="0"/>
                        <a:t> non-judgmental at all times</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a:t>
                      </a:r>
                      <a:r>
                        <a:rPr lang="en-US" sz="1400" baseline="0" dirty="0"/>
                        <a:t> educational statements: “It’s really important to take your pill if you want to control your blood pressure.”</a:t>
                      </a:r>
                    </a:p>
                    <a:p>
                      <a:r>
                        <a:rPr lang="en-US" sz="1400" baseline="0" dirty="0"/>
                        <a:t>TRY supportive statements: “Let’s think about this problem together, maybe we can come up with something that will work for you.”</a:t>
                      </a:r>
                      <a:endParaRPr lang="en-US" sz="1400" dirty="0"/>
                    </a:p>
                  </a:txBody>
                  <a:tcPr marL="100584" marR="100584" marT="34291" marB="34291"/>
                </a:tc>
                <a:extLst>
                  <a:ext uri="{0D108BD9-81ED-4DB2-BD59-A6C34878D82A}">
                    <a16:rowId xmlns:a16="http://schemas.microsoft.com/office/drawing/2014/main" xmlns="" val="10005"/>
                  </a:ext>
                </a:extLst>
              </a:tr>
              <a:tr h="6884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p>
                      <a:r>
                        <a:rPr lang="en-US" sz="1400" dirty="0"/>
                        <a:t>Use teach-back to</a:t>
                      </a:r>
                      <a:r>
                        <a:rPr lang="en-US" sz="1400" baseline="0" dirty="0"/>
                        <a:t> ensure understanding of the care plan</a:t>
                      </a:r>
                      <a:endParaRPr lang="en-US" sz="1400" b="1" dirty="0"/>
                    </a:p>
                  </a:txBody>
                  <a:tcPr marL="100584" marR="100584" marT="34291" marB="34291"/>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AVOID</a:t>
                      </a:r>
                      <a:r>
                        <a:rPr lang="en-US" sz="1400" baseline="0" dirty="0"/>
                        <a:t> close-ending question: “Does this make sense to you?”</a:t>
                      </a:r>
                    </a:p>
                    <a:p>
                      <a:r>
                        <a:rPr lang="en-US" sz="1400" baseline="0" dirty="0"/>
                        <a:t>TRY: “What is your understanding of what we’ve discussed today?”</a:t>
                      </a:r>
                      <a:endParaRPr lang="en-US" sz="1400" dirty="0"/>
                    </a:p>
                  </a:txBody>
                  <a:tcPr marL="100584" marR="100584" marT="34291" marB="34291"/>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3635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Non-Pharmacological Lifestyle modifications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5" name="Content Placeholder 2">
            <a:extLst>
              <a:ext uri="{FF2B5EF4-FFF2-40B4-BE49-F238E27FC236}">
                <a16:creationId xmlns:a16="http://schemas.microsoft.com/office/drawing/2014/main" xmlns="" id="{8441F2D7-5D51-44B9-B8BD-DDE40EE5D199}"/>
              </a:ext>
            </a:extLst>
          </p:cNvPr>
          <p:cNvSpPr txBox="1">
            <a:spLocks/>
          </p:cNvSpPr>
          <p:nvPr/>
        </p:nvSpPr>
        <p:spPr>
          <a:xfrm>
            <a:off x="304800" y="3451719"/>
            <a:ext cx="10519824" cy="2173829"/>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45" indent="-228594" algn="l" defTabSz="914377"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390" indent="-171446" algn="l" defTabSz="914377"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486" indent="-165096"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57" indent="-117472"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tx1"/>
              </a:solidFill>
              <a:latin typeface="+mn-lt"/>
            </a:endParaRPr>
          </a:p>
        </p:txBody>
      </p:sp>
      <p:pic>
        <p:nvPicPr>
          <p:cNvPr id="8" name="Picture 7">
            <a:extLst>
              <a:ext uri="{FF2B5EF4-FFF2-40B4-BE49-F238E27FC236}">
                <a16:creationId xmlns:a16="http://schemas.microsoft.com/office/drawing/2014/main" xmlns="" id="{6A37E0A0-3BFA-45FC-9DC0-7533B308B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985"/>
            <a:ext cx="7792278" cy="5969015"/>
          </a:xfrm>
          <a:prstGeom prst="rect">
            <a:avLst/>
          </a:prstGeom>
        </p:spPr>
      </p:pic>
    </p:spTree>
    <p:extLst>
      <p:ext uri="{BB962C8B-B14F-4D97-AF65-F5344CB8AC3E}">
        <p14:creationId xmlns:p14="http://schemas.microsoft.com/office/powerpoint/2010/main" val="37921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Strategies to improve medication adherence</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Content Placeholder 1">
            <a:extLst>
              <a:ext uri="{FF2B5EF4-FFF2-40B4-BE49-F238E27FC236}">
                <a16:creationId xmlns:a16="http://schemas.microsoft.com/office/drawing/2014/main" xmlns="" id="{B5D49870-8E91-4767-BC6A-0A0BCAB8348B}"/>
              </a:ext>
            </a:extLst>
          </p:cNvPr>
          <p:cNvSpPr>
            <a:spLocks noGrp="1"/>
          </p:cNvSpPr>
          <p:nvPr>
            <p:ph idx="1"/>
          </p:nvPr>
        </p:nvSpPr>
        <p:spPr>
          <a:xfrm>
            <a:off x="304800" y="949235"/>
            <a:ext cx="11582400" cy="5024846"/>
          </a:xfrm>
        </p:spPr>
        <p:txBody>
          <a:bodyPr/>
          <a:lstStyle/>
          <a:p>
            <a:pPr lvl="0">
              <a:buClr>
                <a:schemeClr val="tx1"/>
              </a:buClr>
            </a:pPr>
            <a:endParaRPr lang="en-US" dirty="0">
              <a:solidFill>
                <a:schemeClr val="tx1"/>
              </a:solidFill>
            </a:endParaRPr>
          </a:p>
          <a:p>
            <a:pPr lvl="0">
              <a:spcAft>
                <a:spcPts val="1200"/>
              </a:spcAft>
              <a:buClr>
                <a:schemeClr val="tx1"/>
              </a:buClr>
            </a:pPr>
            <a:r>
              <a:rPr lang="en-US" cap="none" dirty="0">
                <a:solidFill>
                  <a:schemeClr val="tx1"/>
                </a:solidFill>
                <a:latin typeface="Lub Dub Light" panose="020B0303030403020204" pitchFamily="34" charset="0"/>
              </a:rPr>
              <a:t>Educate patients on use, importance and effectiveness of medication</a:t>
            </a:r>
          </a:p>
          <a:p>
            <a:pPr lvl="0">
              <a:spcAft>
                <a:spcPts val="1200"/>
              </a:spcAft>
              <a:buClr>
                <a:schemeClr val="tx1"/>
              </a:buClr>
            </a:pPr>
            <a:r>
              <a:rPr lang="en-US" cap="none" dirty="0">
                <a:solidFill>
                  <a:schemeClr val="tx1"/>
                </a:solidFill>
                <a:latin typeface="Lub Dub Light" panose="020B0303030403020204" pitchFamily="34" charset="0"/>
              </a:rPr>
              <a:t>Prescribe once daily medications when able</a:t>
            </a:r>
          </a:p>
          <a:p>
            <a:pPr lvl="0">
              <a:spcAft>
                <a:spcPts val="1200"/>
              </a:spcAft>
              <a:buClr>
                <a:schemeClr val="tx1"/>
              </a:buClr>
            </a:pPr>
            <a:r>
              <a:rPr lang="en-US" cap="none" dirty="0">
                <a:solidFill>
                  <a:schemeClr val="tx1"/>
                </a:solidFill>
                <a:latin typeface="Lub Dub Light" panose="020B0303030403020204" pitchFamily="34" charset="0"/>
              </a:rPr>
              <a:t>Prescribe generic medications whenever possible</a:t>
            </a:r>
          </a:p>
          <a:p>
            <a:pPr lvl="0">
              <a:spcAft>
                <a:spcPts val="1200"/>
              </a:spcAft>
              <a:buClr>
                <a:schemeClr val="tx1"/>
              </a:buClr>
            </a:pPr>
            <a:r>
              <a:rPr lang="en-US" cap="none" dirty="0">
                <a:solidFill>
                  <a:schemeClr val="tx1"/>
                </a:solidFill>
                <a:latin typeface="Lub Dub Light" panose="020B0303030403020204" pitchFamily="34" charset="0"/>
              </a:rPr>
              <a:t>Use single-pill combination therapy if possible</a:t>
            </a:r>
          </a:p>
          <a:p>
            <a:pPr lvl="0">
              <a:spcAft>
                <a:spcPts val="1200"/>
              </a:spcAft>
              <a:buClr>
                <a:schemeClr val="tx1"/>
              </a:buClr>
            </a:pPr>
            <a:r>
              <a:rPr lang="en-US" cap="none" dirty="0">
                <a:solidFill>
                  <a:schemeClr val="tx1"/>
                </a:solidFill>
                <a:latin typeface="Lub Dub Light" panose="020B0303030403020204" pitchFamily="34" charset="0"/>
              </a:rPr>
              <a:t>Provide 90-day prescriptions when applicable</a:t>
            </a:r>
          </a:p>
          <a:p>
            <a:pPr lvl="0">
              <a:spcAft>
                <a:spcPts val="1200"/>
              </a:spcAft>
              <a:buClr>
                <a:schemeClr val="tx1"/>
              </a:buClr>
            </a:pPr>
            <a:r>
              <a:rPr lang="en-US" cap="none" dirty="0">
                <a:solidFill>
                  <a:schemeClr val="tx1"/>
                </a:solidFill>
                <a:latin typeface="Lub Dub Light" panose="020B0303030403020204" pitchFamily="34" charset="0"/>
              </a:rPr>
              <a:t>Recommend that the patient work with their pharmacy to coordinate pill refills for the same date</a:t>
            </a:r>
          </a:p>
          <a:p>
            <a:pPr lvl="0">
              <a:spcAft>
                <a:spcPts val="1200"/>
              </a:spcAft>
              <a:buClr>
                <a:schemeClr val="tx1"/>
              </a:buClr>
            </a:pPr>
            <a:r>
              <a:rPr lang="en-US" cap="none" dirty="0">
                <a:solidFill>
                  <a:schemeClr val="tx1"/>
                </a:solidFill>
                <a:latin typeface="Lub Dub Light" panose="020B0303030403020204" pitchFamily="34" charset="0"/>
              </a:rPr>
              <a:t>Identify and address financial barriers patients may be experiencing</a:t>
            </a:r>
          </a:p>
          <a:p>
            <a:pPr lvl="0">
              <a:spcAft>
                <a:spcPts val="1200"/>
              </a:spcAft>
              <a:buClr>
                <a:schemeClr val="tx1"/>
              </a:buClr>
            </a:pPr>
            <a:r>
              <a:rPr lang="en-US" cap="none" dirty="0">
                <a:solidFill>
                  <a:schemeClr val="tx1"/>
                </a:solidFill>
                <a:latin typeface="Lub Dub Light" panose="020B0303030403020204" pitchFamily="34" charset="0"/>
              </a:rPr>
              <a:t>Address issues of medication complexity, side, effects and denial of disease process</a:t>
            </a:r>
          </a:p>
          <a:p>
            <a:pPr>
              <a:spcAft>
                <a:spcPts val="1200"/>
              </a:spcAft>
              <a:buClr>
                <a:schemeClr val="tx1"/>
              </a:buClr>
            </a:pPr>
            <a:r>
              <a:rPr lang="en-US" cap="none" dirty="0">
                <a:solidFill>
                  <a:schemeClr val="tx1"/>
                </a:solidFill>
                <a:latin typeface="Lub Dub Light" panose="020B0303030403020204" pitchFamily="34" charset="0"/>
              </a:rPr>
              <a:t>Work with the pharmacy to determine if blister packs are appropriate for the patient</a:t>
            </a:r>
          </a:p>
        </p:txBody>
      </p:sp>
    </p:spTree>
    <p:extLst>
      <p:ext uri="{BB962C8B-B14F-4D97-AF65-F5344CB8AC3E}">
        <p14:creationId xmlns:p14="http://schemas.microsoft.com/office/powerpoint/2010/main" val="410043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Why use SMBP?</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Content Placeholder 1">
            <a:extLst>
              <a:ext uri="{FF2B5EF4-FFF2-40B4-BE49-F238E27FC236}">
                <a16:creationId xmlns:a16="http://schemas.microsoft.com/office/drawing/2014/main" xmlns="" id="{B5D49870-8E91-4767-BC6A-0A0BCAB8348B}"/>
              </a:ext>
            </a:extLst>
          </p:cNvPr>
          <p:cNvSpPr>
            <a:spLocks noGrp="1"/>
          </p:cNvSpPr>
          <p:nvPr>
            <p:ph idx="1"/>
          </p:nvPr>
        </p:nvSpPr>
        <p:spPr>
          <a:xfrm>
            <a:off x="304800" y="949235"/>
            <a:ext cx="11582400" cy="5024846"/>
          </a:xfrm>
        </p:spPr>
        <p:txBody>
          <a:bodyPr/>
          <a:lstStyle/>
          <a:p>
            <a:pPr marL="0" indent="0">
              <a:buClrTx/>
              <a:buNone/>
            </a:pPr>
            <a:r>
              <a:rPr lang="en-US" sz="2400" cap="none" dirty="0">
                <a:solidFill>
                  <a:schemeClr val="tx1"/>
                </a:solidFill>
                <a:latin typeface="Lub Dub Light" panose="020B0303030403020204" pitchFamily="34" charset="0"/>
              </a:rPr>
              <a:t>Can increase precision of diagnosis</a:t>
            </a:r>
          </a:p>
          <a:p>
            <a:pPr marL="0" indent="0">
              <a:buClrTx/>
              <a:buNone/>
            </a:pPr>
            <a:endParaRPr lang="en-US" sz="1400" cap="none" dirty="0">
              <a:solidFill>
                <a:schemeClr val="tx1"/>
              </a:solidFill>
              <a:latin typeface="Lub Dub Light" panose="020B0303030403020204" pitchFamily="34" charset="0"/>
            </a:endParaRPr>
          </a:p>
          <a:p>
            <a:pPr marL="0" indent="0">
              <a:buClrTx/>
              <a:buNone/>
            </a:pPr>
            <a:r>
              <a:rPr lang="en-US" sz="2400" cap="none" dirty="0">
                <a:solidFill>
                  <a:schemeClr val="tx1"/>
                </a:solidFill>
                <a:latin typeface="Lub Dub Light" panose="020B0303030403020204" pitchFamily="34" charset="0"/>
              </a:rPr>
              <a:t>Patients with elevated office BPs who are suspected of having HTN (to make a diagnosis)  </a:t>
            </a:r>
            <a:r>
              <a:rPr lang="en-US" sz="1600" cap="none" dirty="0">
                <a:solidFill>
                  <a:schemeClr val="tx1"/>
                </a:solidFill>
                <a:latin typeface="Lub Dub Light" panose="020B0303030403020204" pitchFamily="34" charset="0"/>
              </a:rPr>
              <a:t>(2015 USPSTF and 2017 ACC/AHA Guideline recommendation)</a:t>
            </a:r>
          </a:p>
          <a:p>
            <a:pPr marL="0" indent="0">
              <a:buNone/>
            </a:pPr>
            <a:endParaRPr lang="en-US" sz="1200" cap="none" dirty="0">
              <a:solidFill>
                <a:schemeClr val="tx1"/>
              </a:solidFill>
              <a:latin typeface="Lub Dub Light" panose="020B0303030403020204" pitchFamily="34" charset="0"/>
            </a:endParaRPr>
          </a:p>
          <a:p>
            <a:pPr marL="0" indent="0">
              <a:buNone/>
            </a:pPr>
            <a:r>
              <a:rPr lang="en-US" sz="2400" cap="none" dirty="0">
                <a:solidFill>
                  <a:schemeClr val="tx1"/>
                </a:solidFill>
                <a:latin typeface="Lub Dub Light" panose="020B0303030403020204" pitchFamily="34" charset="0"/>
              </a:rPr>
              <a:t>Differentiates between white coat and sustained HTN</a:t>
            </a:r>
          </a:p>
          <a:p>
            <a:pPr marL="514345" lvl="2" indent="-342900"/>
            <a:r>
              <a:rPr lang="en-US" sz="1800" dirty="0">
                <a:solidFill>
                  <a:schemeClr val="tx1"/>
                </a:solidFill>
                <a:latin typeface="Lub Dub Light" panose="020B0303030403020204" pitchFamily="34" charset="0"/>
              </a:rPr>
              <a:t>Adults with an untreated systolic blood pressure (SBP) &gt;130 mm Hg but &lt;160 mm Hg or diastolic blood pressure (DBP) &gt; than 80 mm Hg but &lt; 100 mm Hg</a:t>
            </a:r>
          </a:p>
          <a:p>
            <a:pPr marL="0" lvl="1" indent="0">
              <a:buNone/>
            </a:pPr>
            <a:endParaRPr lang="en-US" sz="1100" dirty="0">
              <a:solidFill>
                <a:schemeClr val="tx1"/>
              </a:solidFill>
              <a:latin typeface="Lub Dub Light" panose="020B0303030403020204" pitchFamily="34" charset="0"/>
            </a:endParaRPr>
          </a:p>
          <a:p>
            <a:pPr marL="0" lvl="1" indent="0">
              <a:buNone/>
            </a:pPr>
            <a:r>
              <a:rPr lang="en-US" sz="2600" cap="none" dirty="0">
                <a:solidFill>
                  <a:schemeClr val="tx1"/>
                </a:solidFill>
                <a:latin typeface="Lub Dub Light" panose="020B0303030403020204" pitchFamily="34" charset="0"/>
              </a:rPr>
              <a:t>Helps to identify patients with masked HTN</a:t>
            </a:r>
          </a:p>
          <a:p>
            <a:pPr marL="514345" lvl="2" indent="-342900"/>
            <a:r>
              <a:rPr lang="en-US" sz="1800" dirty="0">
                <a:solidFill>
                  <a:schemeClr val="tx1"/>
                </a:solidFill>
                <a:latin typeface="Lub Dub Light" panose="020B0303030403020204" pitchFamily="34" charset="0"/>
              </a:rPr>
              <a:t>Adults with untreated office BPs that are consistently between 120 mm Hg and 129 mm Hg for SBP or between 75 mm Hg and 79 mm Hg for DBP</a:t>
            </a:r>
          </a:p>
          <a:p>
            <a:pPr marL="114300" lvl="0" indent="0">
              <a:buClr>
                <a:schemeClr val="tx1"/>
              </a:buClr>
              <a:buNone/>
            </a:pPr>
            <a:endParaRPr lang="en-US" cap="none" dirty="0">
              <a:solidFill>
                <a:schemeClr val="tx1"/>
              </a:solidFill>
              <a:latin typeface="Lub Dub Light" panose="020B0303030403020204" pitchFamily="34" charset="0"/>
            </a:endParaRPr>
          </a:p>
        </p:txBody>
      </p:sp>
    </p:spTree>
    <p:extLst>
      <p:ext uri="{BB962C8B-B14F-4D97-AF65-F5344CB8AC3E}">
        <p14:creationId xmlns:p14="http://schemas.microsoft.com/office/powerpoint/2010/main" val="2943222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Why use SMBP?</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Content Placeholder 1">
            <a:extLst>
              <a:ext uri="{FF2B5EF4-FFF2-40B4-BE49-F238E27FC236}">
                <a16:creationId xmlns:a16="http://schemas.microsoft.com/office/drawing/2014/main" xmlns="" id="{B5D49870-8E91-4767-BC6A-0A0BCAB8348B}"/>
              </a:ext>
            </a:extLst>
          </p:cNvPr>
          <p:cNvSpPr>
            <a:spLocks noGrp="1"/>
          </p:cNvSpPr>
          <p:nvPr>
            <p:ph idx="1"/>
          </p:nvPr>
        </p:nvSpPr>
        <p:spPr>
          <a:xfrm>
            <a:off x="304800" y="949234"/>
            <a:ext cx="11582400" cy="4875095"/>
          </a:xfrm>
        </p:spPr>
        <p:txBody>
          <a:bodyPr>
            <a:normAutofit lnSpcReduction="10000"/>
          </a:bodyPr>
          <a:lstStyle/>
          <a:p>
            <a:pPr marL="0" indent="0">
              <a:buClrTx/>
              <a:buNone/>
            </a:pPr>
            <a:r>
              <a:rPr lang="en-US" sz="2400" cap="none" dirty="0">
                <a:solidFill>
                  <a:schemeClr val="tx1"/>
                </a:solidFill>
                <a:latin typeface="Lub Dub Light" panose="020B0303030403020204" pitchFamily="34" charset="0"/>
              </a:rPr>
              <a:t>SMBP can improve the maintenance of blood pressure </a:t>
            </a:r>
          </a:p>
          <a:p>
            <a:pPr indent="-342900">
              <a:buFont typeface="+mj-lt"/>
              <a:buAutoNum type="arabicPeriod"/>
            </a:pPr>
            <a:endParaRPr lang="en-US" sz="1100" cap="none" dirty="0">
              <a:latin typeface="Lub Dub Light" panose="020B0303030403020204" pitchFamily="34" charset="0"/>
            </a:endParaRPr>
          </a:p>
          <a:p>
            <a:pPr marL="233363" lvl="1" indent="620713"/>
            <a:r>
              <a:rPr lang="en-US" sz="2400" cap="none" dirty="0">
                <a:solidFill>
                  <a:schemeClr val="tx1"/>
                </a:solidFill>
                <a:latin typeface="Lub Dub Light" panose="020B0303030403020204" pitchFamily="34" charset="0"/>
              </a:rPr>
              <a:t>Provides a reliable estimate of effectiveness of antihypertensive 	treatment</a:t>
            </a:r>
          </a:p>
          <a:p>
            <a:pPr marL="233363" lvl="1" indent="620713"/>
            <a:endParaRPr lang="en-US" sz="1000" cap="none" dirty="0">
              <a:solidFill>
                <a:schemeClr val="tx1"/>
              </a:solidFill>
              <a:latin typeface="Lub Dub Light" panose="020B0303030403020204" pitchFamily="34" charset="0"/>
            </a:endParaRPr>
          </a:p>
          <a:p>
            <a:pPr marL="233363" lvl="1" indent="620713"/>
            <a:r>
              <a:rPr lang="en-US" sz="2400" cap="none" dirty="0">
                <a:solidFill>
                  <a:schemeClr val="tx1"/>
                </a:solidFill>
                <a:latin typeface="Lub Dub Light" panose="020B0303030403020204" pitchFamily="34" charset="0"/>
              </a:rPr>
              <a:t>Assesses control at different times across a 24 hour period </a:t>
            </a:r>
          </a:p>
          <a:p>
            <a:pPr marL="233363" lvl="1" indent="620713"/>
            <a:endParaRPr lang="en-US" sz="1000" cap="none" dirty="0">
              <a:solidFill>
                <a:schemeClr val="tx1"/>
              </a:solidFill>
              <a:latin typeface="Lub Dub Light" panose="020B0303030403020204" pitchFamily="34" charset="0"/>
            </a:endParaRPr>
          </a:p>
          <a:p>
            <a:pPr marL="233363" lvl="1" indent="620713"/>
            <a:r>
              <a:rPr lang="en-US" sz="2400" cap="none" dirty="0">
                <a:solidFill>
                  <a:schemeClr val="tx1"/>
                </a:solidFill>
                <a:latin typeface="Lub Dub Light" panose="020B0303030403020204" pitchFamily="34" charset="0"/>
              </a:rPr>
              <a:t>Allows for better treatment decisions to be made in a timely fashion</a:t>
            </a:r>
          </a:p>
          <a:p>
            <a:pPr marL="233363" lvl="1" indent="0">
              <a:buNone/>
            </a:pPr>
            <a:endParaRPr lang="en-US" sz="2400" dirty="0">
              <a:solidFill>
                <a:schemeClr val="tx1"/>
              </a:solidFill>
              <a:latin typeface="Lub Dub Light" panose="020B0303030403020204" pitchFamily="34" charset="0"/>
            </a:endParaRPr>
          </a:p>
          <a:p>
            <a:pPr marL="0" lvl="1" indent="0">
              <a:buNone/>
            </a:pPr>
            <a:r>
              <a:rPr lang="en-US" sz="2400" cap="none" dirty="0">
                <a:solidFill>
                  <a:schemeClr val="tx1"/>
                </a:solidFill>
                <a:latin typeface="Lub Dub Light" panose="020B0303030403020204" pitchFamily="34" charset="0"/>
              </a:rPr>
              <a:t>SMBP </a:t>
            </a:r>
            <a:r>
              <a:rPr lang="en-US" sz="2400" dirty="0">
                <a:solidFill>
                  <a:schemeClr val="tx1"/>
                </a:solidFill>
                <a:latin typeface="Lub Dub Light" panose="020B0303030403020204" pitchFamily="34" charset="0"/>
              </a:rPr>
              <a:t>can improve  adherence to therapy </a:t>
            </a:r>
            <a:endParaRPr lang="en-US" sz="2400" cap="none" dirty="0">
              <a:solidFill>
                <a:schemeClr val="tx1"/>
              </a:solidFill>
              <a:latin typeface="Lub Dub Light" panose="020B0303030403020204" pitchFamily="34" charset="0"/>
            </a:endParaRPr>
          </a:p>
          <a:p>
            <a:pPr marL="233363" lvl="1" indent="620713"/>
            <a:endParaRPr lang="en-US" sz="1000" dirty="0">
              <a:solidFill>
                <a:schemeClr val="tx1"/>
              </a:solidFill>
              <a:latin typeface="Lub Dub Light" panose="020B0303030403020204" pitchFamily="34" charset="0"/>
            </a:endParaRPr>
          </a:p>
          <a:p>
            <a:pPr marL="233363" lvl="1" indent="620713"/>
            <a:r>
              <a:rPr lang="en-US" sz="2400" cap="none" dirty="0">
                <a:solidFill>
                  <a:schemeClr val="tx1"/>
                </a:solidFill>
                <a:latin typeface="Lub Dub Light" panose="020B0303030403020204" pitchFamily="34" charset="0"/>
              </a:rPr>
              <a:t>Empowers patient to be more involved to self-manage</a:t>
            </a:r>
          </a:p>
          <a:p>
            <a:pPr marL="233363" lvl="1" indent="620713"/>
            <a:endParaRPr lang="en-US" sz="1000" cap="none" dirty="0">
              <a:solidFill>
                <a:schemeClr val="tx1"/>
              </a:solidFill>
              <a:latin typeface="Lub Dub Light" panose="020B0303030403020204" pitchFamily="34" charset="0"/>
            </a:endParaRPr>
          </a:p>
          <a:p>
            <a:pPr marL="233363" lvl="1" indent="620713"/>
            <a:r>
              <a:rPr lang="en-US" sz="2400" cap="none" dirty="0">
                <a:solidFill>
                  <a:schemeClr val="tx1"/>
                </a:solidFill>
                <a:latin typeface="Lub Dub Light" panose="020B0303030403020204" pitchFamily="34" charset="0"/>
              </a:rPr>
              <a:t>May improve medication adherence with clinical support</a:t>
            </a:r>
          </a:p>
          <a:p>
            <a:pPr indent="-342900"/>
            <a:endParaRPr lang="en-US" cap="none" dirty="0">
              <a:solidFill>
                <a:schemeClr val="tx1"/>
              </a:solidFill>
              <a:latin typeface="Lub Dub Light" panose="020B0303030403020204" pitchFamily="34" charset="0"/>
            </a:endParaRPr>
          </a:p>
          <a:p>
            <a:pPr marL="0" indent="0">
              <a:buClrTx/>
              <a:buNone/>
            </a:pPr>
            <a:endParaRPr lang="en-US" cap="none" dirty="0">
              <a:solidFill>
                <a:schemeClr val="tx1"/>
              </a:solidFill>
              <a:latin typeface="Lub Dub Light" panose="020B0303030403020204" pitchFamily="34" charset="0"/>
            </a:endParaRPr>
          </a:p>
        </p:txBody>
      </p:sp>
      <p:sp>
        <p:nvSpPr>
          <p:cNvPr id="5" name="Content Placeholder 2">
            <a:extLst>
              <a:ext uri="{FF2B5EF4-FFF2-40B4-BE49-F238E27FC236}">
                <a16:creationId xmlns:a16="http://schemas.microsoft.com/office/drawing/2014/main" xmlns="" id="{8441F2D7-5D51-44B9-B8BD-DDE40EE5D199}"/>
              </a:ext>
            </a:extLst>
          </p:cNvPr>
          <p:cNvSpPr txBox="1">
            <a:spLocks/>
          </p:cNvSpPr>
          <p:nvPr/>
        </p:nvSpPr>
        <p:spPr>
          <a:xfrm>
            <a:off x="304800" y="3451719"/>
            <a:ext cx="10519824" cy="2173829"/>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45" indent="-228594" algn="l" defTabSz="914377"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390" indent="-171446" algn="l" defTabSz="914377"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486" indent="-165096"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57" indent="-117472" algn="l" defTabSz="914377"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tx1"/>
              </a:solidFill>
              <a:latin typeface="+mn-lt"/>
            </a:endParaRPr>
          </a:p>
        </p:txBody>
      </p:sp>
    </p:spTree>
    <p:extLst>
      <p:ext uri="{BB962C8B-B14F-4D97-AF65-F5344CB8AC3E}">
        <p14:creationId xmlns:p14="http://schemas.microsoft.com/office/powerpoint/2010/main" val="172379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Practice Assessment Tool – Partner with Patients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pic>
        <p:nvPicPr>
          <p:cNvPr id="4" name="Picture 3">
            <a:extLst>
              <a:ext uri="{FF2B5EF4-FFF2-40B4-BE49-F238E27FC236}">
                <a16:creationId xmlns:a16="http://schemas.microsoft.com/office/drawing/2014/main" xmlns="" id="{B5E19D09-9476-4E76-A579-AE9DCCFC9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7306"/>
            <a:ext cx="11658724" cy="3612990"/>
          </a:xfrm>
          <a:prstGeom prst="rect">
            <a:avLst/>
          </a:prstGeom>
        </p:spPr>
      </p:pic>
    </p:spTree>
    <p:extLst>
      <p:ext uri="{BB962C8B-B14F-4D97-AF65-F5344CB8AC3E}">
        <p14:creationId xmlns:p14="http://schemas.microsoft.com/office/powerpoint/2010/main" val="427129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Resources on Partnering with Patients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TextBox 5">
            <a:extLst>
              <a:ext uri="{FF2B5EF4-FFF2-40B4-BE49-F238E27FC236}">
                <a16:creationId xmlns:a16="http://schemas.microsoft.com/office/drawing/2014/main" xmlns="" id="{C85E3C51-4964-49AA-8E17-D3673DE4C102}"/>
              </a:ext>
            </a:extLst>
          </p:cNvPr>
          <p:cNvSpPr txBox="1"/>
          <p:nvPr/>
        </p:nvSpPr>
        <p:spPr>
          <a:xfrm>
            <a:off x="143711" y="1458635"/>
            <a:ext cx="5140740" cy="4062651"/>
          </a:xfrm>
          <a:prstGeom prst="rect">
            <a:avLst/>
          </a:prstGeom>
          <a:noFill/>
        </p:spPr>
        <p:txBody>
          <a:bodyPr wrap="square" rtlCol="0">
            <a:spAutoFit/>
          </a:bodyPr>
          <a:lstStyle/>
          <a:p>
            <a:pPr marL="342900" indent="-342900">
              <a:buFontTx/>
              <a:buChar char="-"/>
            </a:pPr>
            <a:r>
              <a:rPr lang="en-US" sz="2000" dirty="0">
                <a:latin typeface="Lub Dub Light" panose="020B0303030403020204" pitchFamily="34" charset="0"/>
              </a:rPr>
              <a:t>Questions to ask your doctor</a:t>
            </a:r>
          </a:p>
          <a:p>
            <a:pPr marL="342900" indent="-342900">
              <a:buFontTx/>
              <a:buChar char="-"/>
            </a:pPr>
            <a:r>
              <a:rPr lang="en-US" sz="2000" dirty="0">
                <a:latin typeface="Lub Dub Light" panose="020B0303030403020204" pitchFamily="34" charset="0"/>
              </a:rPr>
              <a:t>Medication Adherence</a:t>
            </a:r>
          </a:p>
          <a:p>
            <a:pPr marL="342900" indent="-342900">
              <a:buFontTx/>
              <a:buChar char="-"/>
            </a:pPr>
            <a:endParaRPr lang="en-US" sz="2000" dirty="0">
              <a:latin typeface="Lub Dub Light" panose="020B0303030403020204" pitchFamily="34" charset="0"/>
            </a:endParaRPr>
          </a:p>
          <a:p>
            <a:pPr marL="342900" indent="-342900">
              <a:buFontTx/>
              <a:buChar char="-"/>
            </a:pPr>
            <a:r>
              <a:rPr lang="en-US" sz="2000" b="1" dirty="0">
                <a:latin typeface="Lub Dub Light" panose="020B0303030403020204" pitchFamily="34" charset="0"/>
              </a:rPr>
              <a:t>Self-Monitored Blood Pressure</a:t>
            </a:r>
          </a:p>
          <a:p>
            <a:pPr marL="800100" lvl="1" indent="-342900">
              <a:buFontTx/>
              <a:buChar char="-"/>
            </a:pPr>
            <a:r>
              <a:rPr lang="en-US" sz="2000" dirty="0">
                <a:latin typeface="Lub Dub Light" panose="020B0303030403020204" pitchFamily="34" charset="0"/>
              </a:rPr>
              <a:t>Device validation tests/lists</a:t>
            </a:r>
          </a:p>
          <a:p>
            <a:pPr marL="800100" lvl="1" indent="-342900">
              <a:buFontTx/>
              <a:buChar char="-"/>
            </a:pPr>
            <a:r>
              <a:rPr lang="en-US" sz="2000" dirty="0">
                <a:latin typeface="Lub Dub Light" panose="020B0303030403020204" pitchFamily="34" charset="0"/>
              </a:rPr>
              <a:t>Information on a loaner program</a:t>
            </a:r>
          </a:p>
          <a:p>
            <a:pPr marL="800100" lvl="1" indent="-342900">
              <a:buFontTx/>
              <a:buChar char="-"/>
            </a:pPr>
            <a:r>
              <a:rPr lang="en-US" sz="2000" dirty="0">
                <a:latin typeface="Lub Dub Light" panose="020B0303030403020204" pitchFamily="34" charset="0"/>
              </a:rPr>
              <a:t>Cuff size information</a:t>
            </a:r>
          </a:p>
          <a:p>
            <a:pPr marL="800100" lvl="1" indent="-342900">
              <a:buFontTx/>
              <a:buChar char="-"/>
            </a:pPr>
            <a:r>
              <a:rPr lang="en-US" sz="2000" dirty="0">
                <a:latin typeface="Lub Dub Light" panose="020B0303030403020204" pitchFamily="34" charset="0"/>
              </a:rPr>
              <a:t>Check, Change, Control® Tracker</a:t>
            </a:r>
          </a:p>
          <a:p>
            <a:pPr marL="800100" lvl="1" indent="-342900">
              <a:buFontTx/>
              <a:buChar char="-"/>
            </a:pPr>
            <a:r>
              <a:rPr lang="en-US" sz="2000" dirty="0">
                <a:latin typeface="Lub Dub Light" panose="020B0303030403020204" pitchFamily="34" charset="0"/>
              </a:rPr>
              <a:t>Lifestyle modification information</a:t>
            </a:r>
          </a:p>
          <a:p>
            <a:pPr marL="1257300" lvl="2" indent="-342900">
              <a:buFontTx/>
              <a:buChar char="-"/>
            </a:pPr>
            <a:r>
              <a:rPr lang="en-US" sz="2000" dirty="0">
                <a:latin typeface="Lub Dub Light" panose="020B0303030403020204" pitchFamily="34" charset="0"/>
              </a:rPr>
              <a:t>Also available for hosting as an employer, church, or other organization </a:t>
            </a:r>
          </a:p>
          <a:p>
            <a:pPr marL="800100" lvl="1" indent="-342900">
              <a:buFontTx/>
              <a:buChar char="-"/>
            </a:pPr>
            <a:endParaRPr lang="en-US" sz="1800" dirty="0"/>
          </a:p>
        </p:txBody>
      </p:sp>
      <p:pic>
        <p:nvPicPr>
          <p:cNvPr id="7" name="Picture 6">
            <a:extLst>
              <a:ext uri="{FF2B5EF4-FFF2-40B4-BE49-F238E27FC236}">
                <a16:creationId xmlns:a16="http://schemas.microsoft.com/office/drawing/2014/main" xmlns="" id="{E1D35A19-2C9D-4C24-A7E4-E77B49DD7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849" y="1212684"/>
            <a:ext cx="2449227" cy="2410061"/>
          </a:xfrm>
          <a:prstGeom prst="rect">
            <a:avLst/>
          </a:prstGeom>
        </p:spPr>
      </p:pic>
      <p:pic>
        <p:nvPicPr>
          <p:cNvPr id="10" name="Picture 9">
            <a:extLst>
              <a:ext uri="{FF2B5EF4-FFF2-40B4-BE49-F238E27FC236}">
                <a16:creationId xmlns:a16="http://schemas.microsoft.com/office/drawing/2014/main" xmlns="" id="{0EB29B12-D4FB-4853-8C5E-24E389F43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474" y="1212684"/>
            <a:ext cx="2930153" cy="1828352"/>
          </a:xfrm>
          <a:prstGeom prst="rect">
            <a:avLst/>
          </a:prstGeom>
        </p:spPr>
      </p:pic>
      <p:pic>
        <p:nvPicPr>
          <p:cNvPr id="12" name="Picture 11">
            <a:extLst>
              <a:ext uri="{FF2B5EF4-FFF2-40B4-BE49-F238E27FC236}">
                <a16:creationId xmlns:a16="http://schemas.microsoft.com/office/drawing/2014/main" xmlns="" id="{50E1C730-28BD-4C5F-80A8-4D927F7377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8097" y="3866812"/>
            <a:ext cx="5319065" cy="1748481"/>
          </a:xfrm>
          <a:prstGeom prst="rect">
            <a:avLst/>
          </a:prstGeom>
        </p:spPr>
      </p:pic>
    </p:spTree>
    <p:extLst>
      <p:ext uri="{BB962C8B-B14F-4D97-AF65-F5344CB8AC3E}">
        <p14:creationId xmlns:p14="http://schemas.microsoft.com/office/powerpoint/2010/main" val="371287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3149B-96D8-41FF-A1E3-93CA2ECFF6FC}"/>
              </a:ext>
            </a:extLst>
          </p:cNvPr>
          <p:cNvSpPr>
            <a:spLocks noGrp="1"/>
          </p:cNvSpPr>
          <p:nvPr>
            <p:ph type="title"/>
          </p:nvPr>
        </p:nvSpPr>
        <p:spPr>
          <a:xfrm>
            <a:off x="242454" y="363540"/>
            <a:ext cx="10515600" cy="516679"/>
          </a:xfrm>
        </p:spPr>
        <p:txBody>
          <a:bodyPr/>
          <a:lstStyle/>
          <a:p>
            <a:r>
              <a:rPr lang="en-US" dirty="0">
                <a:latin typeface="Lub Dub Medium" panose="020B0603030403020204" pitchFamily="34" charset="0"/>
              </a:rPr>
              <a:t>OUR 2020 Impact Goal</a:t>
            </a:r>
          </a:p>
        </p:txBody>
      </p:sp>
      <p:sp>
        <p:nvSpPr>
          <p:cNvPr id="6" name="Content Placeholder 2">
            <a:extLst>
              <a:ext uri="{FF2B5EF4-FFF2-40B4-BE49-F238E27FC236}">
                <a16:creationId xmlns:a16="http://schemas.microsoft.com/office/drawing/2014/main" xmlns="" id="{37E2B83F-9B71-42C9-9A77-130B924471BF}"/>
              </a:ext>
            </a:extLst>
          </p:cNvPr>
          <p:cNvSpPr>
            <a:spLocks noGrp="1"/>
          </p:cNvSpPr>
          <p:nvPr>
            <p:ph idx="1"/>
          </p:nvPr>
        </p:nvSpPr>
        <p:spPr>
          <a:xfrm>
            <a:off x="484909" y="1256234"/>
            <a:ext cx="10868891" cy="4590383"/>
          </a:xfrm>
        </p:spPr>
        <p:txBody>
          <a:bodyPr>
            <a:normAutofit/>
          </a:bodyPr>
          <a:lstStyle/>
          <a:p>
            <a:r>
              <a:rPr lang="en-US" sz="2000" b="1" cap="none" dirty="0">
                <a:solidFill>
                  <a:schemeClr val="tx1"/>
                </a:solidFill>
                <a:latin typeface="Lub Dub Light" panose="020B0303030403020204" pitchFamily="34" charset="0"/>
              </a:rPr>
              <a:t>The Goal: </a:t>
            </a:r>
            <a:r>
              <a:rPr lang="en-US" sz="2000" cap="none" dirty="0">
                <a:solidFill>
                  <a:schemeClr val="tx1"/>
                </a:solidFill>
                <a:latin typeface="Lub Dub Light" panose="020B0303030403020204" pitchFamily="34" charset="0"/>
              </a:rPr>
              <a:t>To improve the health of </a:t>
            </a:r>
            <a:r>
              <a:rPr lang="en-US" sz="2000" b="1" cap="none" dirty="0">
                <a:solidFill>
                  <a:srgbClr val="FF0000"/>
                </a:solidFill>
                <a:latin typeface="Lub Dub Light" panose="020B0303030403020204" pitchFamily="34" charset="0"/>
              </a:rPr>
              <a:t>all</a:t>
            </a:r>
            <a:r>
              <a:rPr lang="en-US" sz="2000" cap="none" dirty="0">
                <a:solidFill>
                  <a:schemeClr val="tx1"/>
                </a:solidFill>
                <a:latin typeface="Lub Dub Light" panose="020B0303030403020204" pitchFamily="34" charset="0"/>
              </a:rPr>
              <a:t> Americans by 20% by the year 2020 while further reducing death from cardiovascular diseases and stroke by 20%.</a:t>
            </a:r>
          </a:p>
          <a:p>
            <a:r>
              <a:rPr lang="en-US" sz="2000" b="1" cap="none" dirty="0">
                <a:solidFill>
                  <a:schemeClr val="tx1"/>
                </a:solidFill>
                <a:latin typeface="Lub Dub Light" panose="020B0303030403020204" pitchFamily="34" charset="0"/>
              </a:rPr>
              <a:t>Status</a:t>
            </a:r>
            <a:r>
              <a:rPr lang="en-US" sz="2000" cap="none" dirty="0">
                <a:solidFill>
                  <a:schemeClr val="tx1"/>
                </a:solidFill>
                <a:latin typeface="Lub Dub Light" panose="020B0303030403020204" pitchFamily="34" charset="0"/>
              </a:rPr>
              <a:t>: On track for reduction of death; not on track for health improvement</a:t>
            </a:r>
          </a:p>
          <a:p>
            <a:r>
              <a:rPr lang="en-US" sz="2000" b="1" cap="none" dirty="0">
                <a:solidFill>
                  <a:schemeClr val="tx1"/>
                </a:solidFill>
                <a:latin typeface="Lub Dub Light" panose="020B0303030403020204" pitchFamily="34" charset="0"/>
              </a:rPr>
              <a:t>Focus areas until 2020 (and beyond): </a:t>
            </a:r>
          </a:p>
        </p:txBody>
      </p:sp>
      <p:pic>
        <p:nvPicPr>
          <p:cNvPr id="7" name="Picture 6">
            <a:extLst>
              <a:ext uri="{FF2B5EF4-FFF2-40B4-BE49-F238E27FC236}">
                <a16:creationId xmlns:a16="http://schemas.microsoft.com/office/drawing/2014/main" xmlns="" id="{A4103C28-53E6-4BFD-BF01-3C37F2E5D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42" y="3221182"/>
            <a:ext cx="10102715" cy="1981200"/>
          </a:xfrm>
          <a:prstGeom prst="rect">
            <a:avLst/>
          </a:prstGeom>
        </p:spPr>
      </p:pic>
      <p:pic>
        <p:nvPicPr>
          <p:cNvPr id="8" name="Picture 7">
            <a:extLst>
              <a:ext uri="{FF2B5EF4-FFF2-40B4-BE49-F238E27FC236}">
                <a16:creationId xmlns:a16="http://schemas.microsoft.com/office/drawing/2014/main" xmlns="" id="{06B827A4-7FD3-4AA0-ADF7-21C8A7D1A1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391945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and Your Clinic/Practice</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6" name="TextBox 5">
            <a:extLst>
              <a:ext uri="{FF2B5EF4-FFF2-40B4-BE49-F238E27FC236}">
                <a16:creationId xmlns:a16="http://schemas.microsoft.com/office/drawing/2014/main" xmlns="" id="{C85E3C51-4964-49AA-8E17-D3673DE4C102}"/>
              </a:ext>
            </a:extLst>
          </p:cNvPr>
          <p:cNvSpPr txBox="1"/>
          <p:nvPr/>
        </p:nvSpPr>
        <p:spPr>
          <a:xfrm>
            <a:off x="304800" y="1417071"/>
            <a:ext cx="7697962" cy="4293483"/>
          </a:xfrm>
          <a:prstGeom prst="rect">
            <a:avLst/>
          </a:prstGeom>
          <a:noFill/>
        </p:spPr>
        <p:txBody>
          <a:bodyPr wrap="square" rtlCol="0">
            <a:spAutoFit/>
          </a:bodyPr>
          <a:lstStyle/>
          <a:p>
            <a:pPr marL="457200" indent="-457200">
              <a:lnSpc>
                <a:spcPct val="150000"/>
              </a:lnSpc>
              <a:buAutoNum type="arabicPeriod"/>
            </a:pPr>
            <a:r>
              <a:rPr lang="en-US" sz="2000" dirty="0">
                <a:latin typeface="Lub Dub Light" panose="020B0303030403020204" pitchFamily="34" charset="0"/>
              </a:rPr>
              <a:t>Register to participate at </a:t>
            </a:r>
            <a:r>
              <a:rPr lang="en-US" sz="2000" b="1" dirty="0">
                <a:solidFill>
                  <a:srgbClr val="0070C0"/>
                </a:solidFill>
                <a:latin typeface="Lub Dub Light" panose="020B0303030403020204" pitchFamily="34" charset="0"/>
              </a:rPr>
              <a:t>www.TargetBP.org.</a:t>
            </a:r>
          </a:p>
          <a:p>
            <a:pPr marL="914400" lvl="1" indent="-457200">
              <a:lnSpc>
                <a:spcPct val="150000"/>
              </a:lnSpc>
              <a:buFont typeface="Arial" panose="020B0604020202020204" pitchFamily="34" charset="0"/>
              <a:buChar char="•"/>
            </a:pPr>
            <a:r>
              <a:rPr lang="en-US" dirty="0">
                <a:latin typeface="Lub Dub Light" panose="020B0303030403020204" pitchFamily="34" charset="0"/>
              </a:rPr>
              <a:t>Additional staff can register for the newsletter only</a:t>
            </a:r>
          </a:p>
          <a:p>
            <a:pPr marL="457200" indent="-457200">
              <a:lnSpc>
                <a:spcPct val="150000"/>
              </a:lnSpc>
              <a:buAutoNum type="arabicPeriod"/>
            </a:pPr>
            <a:r>
              <a:rPr lang="en-US" sz="2000" dirty="0">
                <a:latin typeface="Lub Dub Light" panose="020B0303030403020204" pitchFamily="34" charset="0"/>
              </a:rPr>
              <a:t>Work through the Clinical MAP Assessment</a:t>
            </a:r>
          </a:p>
          <a:p>
            <a:pPr marL="914400" lvl="1" indent="-457200">
              <a:lnSpc>
                <a:spcPct val="150000"/>
              </a:lnSpc>
              <a:buFont typeface="Arial" panose="020B0604020202020204" pitchFamily="34" charset="0"/>
              <a:buChar char="•"/>
            </a:pPr>
            <a:r>
              <a:rPr lang="en-US" dirty="0">
                <a:latin typeface="Lub Dub Light" panose="020B0303030403020204" pitchFamily="34" charset="0"/>
              </a:rPr>
              <a:t>Engage with resources and AHA staff on identified priorities and action steps</a:t>
            </a:r>
          </a:p>
          <a:p>
            <a:pPr marL="457200" indent="-457200">
              <a:lnSpc>
                <a:spcPct val="150000"/>
              </a:lnSpc>
              <a:buAutoNum type="arabicPeriod"/>
            </a:pPr>
            <a:r>
              <a:rPr lang="en-US" sz="2000" dirty="0">
                <a:latin typeface="Lub Dub Light" panose="020B0303030403020204" pitchFamily="34" charset="0"/>
              </a:rPr>
              <a:t>Be prepared to submit blood pressure control data starting in February 2019.  </a:t>
            </a:r>
          </a:p>
          <a:p>
            <a:pPr marL="914400" lvl="1" indent="-457200">
              <a:lnSpc>
                <a:spcPct val="150000"/>
              </a:lnSpc>
              <a:buFont typeface="Arial" panose="020B0604020202020204" pitchFamily="34" charset="0"/>
              <a:buChar char="•"/>
            </a:pPr>
            <a:r>
              <a:rPr lang="en-US" dirty="0">
                <a:latin typeface="Lub Dub Light" panose="020B0303030403020204" pitchFamily="34" charset="0"/>
              </a:rPr>
              <a:t>Data submission is based on NQF 0018 and the Million Hearts Prevalence Estimator </a:t>
            </a:r>
          </a:p>
          <a:p>
            <a:pPr marL="800100" lvl="1" indent="-342900">
              <a:buFontTx/>
              <a:buChar char="-"/>
            </a:pPr>
            <a:endParaRPr lang="en-US" sz="1800" dirty="0"/>
          </a:p>
        </p:txBody>
      </p:sp>
      <p:grpSp>
        <p:nvGrpSpPr>
          <p:cNvPr id="5" name="Group 4">
            <a:extLst>
              <a:ext uri="{FF2B5EF4-FFF2-40B4-BE49-F238E27FC236}">
                <a16:creationId xmlns:a16="http://schemas.microsoft.com/office/drawing/2014/main" xmlns="" id="{6824F7ED-92A6-4C9F-8DC4-6B13AB6DF226}"/>
              </a:ext>
            </a:extLst>
          </p:cNvPr>
          <p:cNvGrpSpPr/>
          <p:nvPr/>
        </p:nvGrpSpPr>
        <p:grpSpPr>
          <a:xfrm>
            <a:off x="7536873" y="1146648"/>
            <a:ext cx="4100945" cy="4723929"/>
            <a:chOff x="7536873" y="1146648"/>
            <a:chExt cx="4100945" cy="4723929"/>
          </a:xfrm>
        </p:grpSpPr>
        <p:pic>
          <p:nvPicPr>
            <p:cNvPr id="3" name="Picture 2">
              <a:extLst>
                <a:ext uri="{FF2B5EF4-FFF2-40B4-BE49-F238E27FC236}">
                  <a16:creationId xmlns:a16="http://schemas.microsoft.com/office/drawing/2014/main" xmlns="" id="{6F7227F7-176F-43D1-88E6-916268F96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873" y="1146648"/>
              <a:ext cx="3833131" cy="4564703"/>
            </a:xfrm>
            <a:prstGeom prst="rect">
              <a:avLst/>
            </a:prstGeom>
          </p:spPr>
        </p:pic>
        <p:sp>
          <p:nvSpPr>
            <p:cNvPr id="4" name="Rectangle: Rounded Corners 3">
              <a:extLst>
                <a:ext uri="{FF2B5EF4-FFF2-40B4-BE49-F238E27FC236}">
                  <a16:creationId xmlns:a16="http://schemas.microsoft.com/office/drawing/2014/main" xmlns="" id="{2ABE39C6-D05C-465B-9154-9ADDFE4489B0}"/>
                </a:ext>
              </a:extLst>
            </p:cNvPr>
            <p:cNvSpPr/>
            <p:nvPr/>
          </p:nvSpPr>
          <p:spPr>
            <a:xfrm>
              <a:off x="11000509" y="5334000"/>
              <a:ext cx="637309" cy="536577"/>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8012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 2018 Wisconsin Awardees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10" name="Rectangle 9">
            <a:extLst>
              <a:ext uri="{FF2B5EF4-FFF2-40B4-BE49-F238E27FC236}">
                <a16:creationId xmlns:a16="http://schemas.microsoft.com/office/drawing/2014/main" xmlns="" id="{14EF6FBC-B599-4CD4-AACE-A20DCF54FD46}"/>
              </a:ext>
            </a:extLst>
          </p:cNvPr>
          <p:cNvSpPr/>
          <p:nvPr/>
        </p:nvSpPr>
        <p:spPr>
          <a:xfrm>
            <a:off x="706581" y="1564368"/>
            <a:ext cx="5389419" cy="1754326"/>
          </a:xfrm>
          <a:prstGeom prst="rect">
            <a:avLst/>
          </a:prstGeom>
        </p:spPr>
        <p:txBody>
          <a:bodyPr wrap="square">
            <a:spAutoFit/>
          </a:bodyPr>
          <a:lstStyle/>
          <a:p>
            <a:r>
              <a:rPr lang="en-US" dirty="0">
                <a:latin typeface="Lub Dub Medium" panose="020B0603030403020204" pitchFamily="34" charset="0"/>
              </a:rPr>
              <a:t>Bellin Health</a:t>
            </a:r>
          </a:p>
          <a:p>
            <a:r>
              <a:rPr lang="en-US" dirty="0">
                <a:latin typeface="Lub Dub Medium" panose="020B0603030403020204" pitchFamily="34" charset="0"/>
              </a:rPr>
              <a:t>Divine Savior Healthcare</a:t>
            </a:r>
          </a:p>
          <a:p>
            <a:r>
              <a:rPr lang="en-US" dirty="0">
                <a:latin typeface="Lub Dub Medium" panose="020B0603030403020204" pitchFamily="34" charset="0"/>
              </a:rPr>
              <a:t>Gundersen Health System</a:t>
            </a:r>
          </a:p>
          <a:p>
            <a:r>
              <a:rPr lang="en-US" b="1" dirty="0">
                <a:solidFill>
                  <a:srgbClr val="FF0000"/>
                </a:solidFill>
                <a:latin typeface="Lub Dub Medium" panose="020B0603030403020204" pitchFamily="34" charset="0"/>
              </a:rPr>
              <a:t>Muslim Community and Health Center</a:t>
            </a:r>
          </a:p>
          <a:p>
            <a:r>
              <a:rPr lang="en-US" dirty="0">
                <a:latin typeface="Lub Dub Medium" panose="020B0603030403020204" pitchFamily="34" charset="0"/>
              </a:rPr>
              <a:t>Northern Health Centers, Inc</a:t>
            </a:r>
          </a:p>
          <a:p>
            <a:r>
              <a:rPr lang="en-US" dirty="0">
                <a:latin typeface="Lub Dub Medium" panose="020B0603030403020204" pitchFamily="34" charset="0"/>
              </a:rPr>
              <a:t>ThedaCare</a:t>
            </a:r>
          </a:p>
        </p:txBody>
      </p:sp>
      <p:sp>
        <p:nvSpPr>
          <p:cNvPr id="12" name="Rectangle 11">
            <a:extLst>
              <a:ext uri="{FF2B5EF4-FFF2-40B4-BE49-F238E27FC236}">
                <a16:creationId xmlns:a16="http://schemas.microsoft.com/office/drawing/2014/main" xmlns="" id="{69D5773B-7DA1-4DEF-849C-5E309D7065BC}"/>
              </a:ext>
            </a:extLst>
          </p:cNvPr>
          <p:cNvSpPr/>
          <p:nvPr/>
        </p:nvSpPr>
        <p:spPr>
          <a:xfrm>
            <a:off x="5929746" y="4477434"/>
            <a:ext cx="6096000" cy="646331"/>
          </a:xfrm>
          <a:prstGeom prst="rect">
            <a:avLst/>
          </a:prstGeom>
        </p:spPr>
        <p:txBody>
          <a:bodyPr>
            <a:spAutoFit/>
          </a:bodyPr>
          <a:lstStyle/>
          <a:p>
            <a:r>
              <a:rPr lang="en-US" dirty="0">
                <a:latin typeface="Lub Dub Medium" panose="020B0603030403020204" pitchFamily="34" charset="0"/>
              </a:rPr>
              <a:t>Milwaukee Health Services, Inc.</a:t>
            </a:r>
          </a:p>
          <a:p>
            <a:r>
              <a:rPr lang="en-US" b="1" dirty="0">
                <a:solidFill>
                  <a:srgbClr val="FF0000"/>
                </a:solidFill>
                <a:latin typeface="Lub Dub Medium" panose="020B0603030403020204" pitchFamily="34" charset="0"/>
              </a:rPr>
              <a:t>St. Ann Center for Intergenerational Care</a:t>
            </a:r>
          </a:p>
        </p:txBody>
      </p:sp>
      <p:pic>
        <p:nvPicPr>
          <p:cNvPr id="3" name="Picture 2">
            <a:extLst>
              <a:ext uri="{FF2B5EF4-FFF2-40B4-BE49-F238E27FC236}">
                <a16:creationId xmlns:a16="http://schemas.microsoft.com/office/drawing/2014/main" xmlns="" id="{EEBCA71C-A667-4F03-B329-C390CA16C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79611"/>
            <a:ext cx="3592803" cy="2825691"/>
          </a:xfrm>
          <a:prstGeom prst="rect">
            <a:avLst/>
          </a:prstGeom>
        </p:spPr>
      </p:pic>
      <p:pic>
        <p:nvPicPr>
          <p:cNvPr id="5" name="Picture 4">
            <a:extLst>
              <a:ext uri="{FF2B5EF4-FFF2-40B4-BE49-F238E27FC236}">
                <a16:creationId xmlns:a16="http://schemas.microsoft.com/office/drawing/2014/main" xmlns="" id="{08D86C0F-0F8E-408E-9A79-7FC0A91AD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373" y="4028178"/>
            <a:ext cx="2535118" cy="1996534"/>
          </a:xfrm>
          <a:prstGeom prst="rect">
            <a:avLst/>
          </a:prstGeom>
        </p:spPr>
      </p:pic>
    </p:spTree>
    <p:extLst>
      <p:ext uri="{BB962C8B-B14F-4D97-AF65-F5344CB8AC3E}">
        <p14:creationId xmlns:p14="http://schemas.microsoft.com/office/powerpoint/2010/main" val="75830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Target: BP – WAFCC Awardees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12" name="Rectangle 11">
            <a:extLst>
              <a:ext uri="{FF2B5EF4-FFF2-40B4-BE49-F238E27FC236}">
                <a16:creationId xmlns:a16="http://schemas.microsoft.com/office/drawing/2014/main" xmlns="" id="{69D5773B-7DA1-4DEF-849C-5E309D7065BC}"/>
              </a:ext>
            </a:extLst>
          </p:cNvPr>
          <p:cNvSpPr/>
          <p:nvPr/>
        </p:nvSpPr>
        <p:spPr>
          <a:xfrm>
            <a:off x="6096000" y="3960620"/>
            <a:ext cx="6096000" cy="369332"/>
          </a:xfrm>
          <a:prstGeom prst="rect">
            <a:avLst/>
          </a:prstGeom>
        </p:spPr>
        <p:txBody>
          <a:bodyPr>
            <a:spAutoFit/>
          </a:bodyPr>
          <a:lstStyle/>
          <a:p>
            <a:r>
              <a:rPr lang="en-US" b="1" dirty="0">
                <a:solidFill>
                  <a:srgbClr val="FF0000"/>
                </a:solidFill>
                <a:latin typeface="Lub Dub Medium" panose="020B0603030403020204" pitchFamily="34" charset="0"/>
              </a:rPr>
              <a:t>St. Ann Center for Intergenerational Care</a:t>
            </a:r>
          </a:p>
        </p:txBody>
      </p:sp>
      <p:pic>
        <p:nvPicPr>
          <p:cNvPr id="3" name="Picture 2">
            <a:extLst>
              <a:ext uri="{FF2B5EF4-FFF2-40B4-BE49-F238E27FC236}">
                <a16:creationId xmlns:a16="http://schemas.microsoft.com/office/drawing/2014/main" xmlns="" id="{EEBCA71C-A667-4F03-B329-C390CA16C2A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0287" y="4453316"/>
            <a:ext cx="1768088" cy="1390577"/>
          </a:xfrm>
          <a:prstGeom prst="rect">
            <a:avLst/>
          </a:prstGeom>
        </p:spPr>
      </p:pic>
      <p:pic>
        <p:nvPicPr>
          <p:cNvPr id="5" name="Picture 4">
            <a:extLst>
              <a:ext uri="{FF2B5EF4-FFF2-40B4-BE49-F238E27FC236}">
                <a16:creationId xmlns:a16="http://schemas.microsoft.com/office/drawing/2014/main" xmlns="" id="{08D86C0F-0F8E-408E-9A79-7FC0A91AD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6944" y="4472879"/>
            <a:ext cx="1764824" cy="1389888"/>
          </a:xfrm>
          <a:prstGeom prst="rect">
            <a:avLst/>
          </a:prstGeom>
        </p:spPr>
      </p:pic>
      <p:pic>
        <p:nvPicPr>
          <p:cNvPr id="4" name="Picture 3">
            <a:extLst>
              <a:ext uri="{FF2B5EF4-FFF2-40B4-BE49-F238E27FC236}">
                <a16:creationId xmlns:a16="http://schemas.microsoft.com/office/drawing/2014/main" xmlns="" id="{AA636D72-3DFD-4FDA-B2DA-AE72D745D1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8209" y="1377899"/>
            <a:ext cx="4273826" cy="2568397"/>
          </a:xfrm>
          <a:prstGeom prst="rect">
            <a:avLst/>
          </a:prstGeom>
        </p:spPr>
      </p:pic>
      <p:sp>
        <p:nvSpPr>
          <p:cNvPr id="9" name="Rectangle 8">
            <a:extLst>
              <a:ext uri="{FF2B5EF4-FFF2-40B4-BE49-F238E27FC236}">
                <a16:creationId xmlns:a16="http://schemas.microsoft.com/office/drawing/2014/main" xmlns="" id="{0206355A-DF1F-4EE8-BEB9-60A0938AE13C}"/>
              </a:ext>
            </a:extLst>
          </p:cNvPr>
          <p:cNvSpPr/>
          <p:nvPr/>
        </p:nvSpPr>
        <p:spPr>
          <a:xfrm>
            <a:off x="682488" y="3992192"/>
            <a:ext cx="4644886" cy="369332"/>
          </a:xfrm>
          <a:prstGeom prst="rect">
            <a:avLst/>
          </a:prstGeom>
        </p:spPr>
        <p:txBody>
          <a:bodyPr wrap="square">
            <a:spAutoFit/>
          </a:bodyPr>
          <a:lstStyle/>
          <a:p>
            <a:r>
              <a:rPr lang="en-US" b="1" dirty="0">
                <a:solidFill>
                  <a:srgbClr val="FF0000"/>
                </a:solidFill>
                <a:latin typeface="Lub Dub Medium" panose="020B0603030403020204" pitchFamily="34" charset="0"/>
              </a:rPr>
              <a:t>Muslim Community and Health Center</a:t>
            </a:r>
          </a:p>
        </p:txBody>
      </p:sp>
      <p:pic>
        <p:nvPicPr>
          <p:cNvPr id="6" name="Picture 5">
            <a:extLst>
              <a:ext uri="{FF2B5EF4-FFF2-40B4-BE49-F238E27FC236}">
                <a16:creationId xmlns:a16="http://schemas.microsoft.com/office/drawing/2014/main" xmlns="" id="{54EDE3EF-2E4A-456F-9D56-78FD357495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6053" y="1308599"/>
            <a:ext cx="4587964" cy="2580730"/>
          </a:xfrm>
          <a:prstGeom prst="rect">
            <a:avLst/>
          </a:prstGeom>
        </p:spPr>
      </p:pic>
    </p:spTree>
    <p:extLst>
      <p:ext uri="{BB962C8B-B14F-4D97-AF65-F5344CB8AC3E}">
        <p14:creationId xmlns:p14="http://schemas.microsoft.com/office/powerpoint/2010/main" val="2204687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Addressing Cholesterol</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pic>
        <p:nvPicPr>
          <p:cNvPr id="3" name="Picture 2">
            <a:extLst>
              <a:ext uri="{FF2B5EF4-FFF2-40B4-BE49-F238E27FC236}">
                <a16:creationId xmlns:a16="http://schemas.microsoft.com/office/drawing/2014/main" xmlns="" id="{40E94CEC-7AB9-4843-A646-785035A68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661" y="2617106"/>
            <a:ext cx="6290677" cy="1623788"/>
          </a:xfrm>
          <a:prstGeom prst="rect">
            <a:avLst/>
          </a:prstGeom>
        </p:spPr>
      </p:pic>
    </p:spTree>
    <p:extLst>
      <p:ext uri="{BB962C8B-B14F-4D97-AF65-F5344CB8AC3E}">
        <p14:creationId xmlns:p14="http://schemas.microsoft.com/office/powerpoint/2010/main" val="341240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1734800" cy="516679"/>
          </a:xfrm>
        </p:spPr>
        <p:txBody>
          <a:bodyPr>
            <a:noAutofit/>
          </a:bodyPr>
          <a:lstStyle/>
          <a:p>
            <a:r>
              <a:rPr lang="en-US" dirty="0">
                <a:latin typeface="Lub Dub Medium" panose="020B0603030403020204" pitchFamily="34" charset="0"/>
              </a:rPr>
              <a:t>Check. Change. Control. Cholesterol (CCCC)- Overview</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3" name="Rectangle 2">
            <a:extLst>
              <a:ext uri="{FF2B5EF4-FFF2-40B4-BE49-F238E27FC236}">
                <a16:creationId xmlns:a16="http://schemas.microsoft.com/office/drawing/2014/main" xmlns="" id="{1D580E53-A12E-41BE-AC1C-5D77A25A59DD}"/>
              </a:ext>
            </a:extLst>
          </p:cNvPr>
          <p:cNvSpPr/>
          <p:nvPr/>
        </p:nvSpPr>
        <p:spPr>
          <a:xfrm>
            <a:off x="228600" y="1566150"/>
            <a:ext cx="10716491" cy="3725700"/>
          </a:xfrm>
          <a:prstGeom prst="rect">
            <a:avLst/>
          </a:prstGeom>
        </p:spPr>
        <p:txBody>
          <a:bodyPr wrap="square">
            <a:spAutoFit/>
          </a:bodyPr>
          <a:lstStyle/>
          <a:p>
            <a:pPr defTabSz="685783">
              <a:lnSpc>
                <a:spcPct val="160000"/>
              </a:lnSpc>
              <a:spcBef>
                <a:spcPts val="451"/>
              </a:spcBef>
            </a:pPr>
            <a:r>
              <a:rPr lang="en-US" sz="2400" dirty="0">
                <a:solidFill>
                  <a:prstClr val="black"/>
                </a:solidFill>
                <a:latin typeface="Lub Dub Light" panose="020B0303030403020204" pitchFamily="34" charset="0"/>
                <a:cs typeface="Arial" panose="020B0604020202020204" pitchFamily="34" charset="0"/>
              </a:rPr>
              <a:t>Check. Change. Control. Cholesterol™ is a national initiative sponsored by Sanofi and Regeneron to bring Cholesterol management to the attention of patients and providers. </a:t>
            </a:r>
          </a:p>
          <a:p>
            <a:pPr defTabSz="685783">
              <a:lnSpc>
                <a:spcPct val="160000"/>
              </a:lnSpc>
              <a:spcBef>
                <a:spcPts val="451"/>
              </a:spcBef>
            </a:pPr>
            <a:endParaRPr lang="en-US" sz="1100" dirty="0">
              <a:solidFill>
                <a:prstClr val="black"/>
              </a:solidFill>
              <a:latin typeface="Lub Dub Light" panose="020B0303030403020204" pitchFamily="34" charset="0"/>
              <a:cs typeface="Arial" panose="020B0604020202020204" pitchFamily="34" charset="0"/>
            </a:endParaRPr>
          </a:p>
          <a:p>
            <a:pPr defTabSz="685783">
              <a:lnSpc>
                <a:spcPct val="160000"/>
              </a:lnSpc>
              <a:spcBef>
                <a:spcPts val="451"/>
              </a:spcBef>
            </a:pPr>
            <a:r>
              <a:rPr lang="en-US" sz="2400" dirty="0">
                <a:solidFill>
                  <a:prstClr val="black"/>
                </a:solidFill>
                <a:latin typeface="Lub Dub Light" panose="020B0303030403020204" pitchFamily="34" charset="0"/>
                <a:cs typeface="Arial" panose="020B0604020202020204" pitchFamily="34" charset="0"/>
              </a:rPr>
              <a:t>High Cholesterol is a major risk factor for cardiovascular disease and stroke, the No. 1 and No. 5 killers in the U.S.</a:t>
            </a:r>
          </a:p>
          <a:p>
            <a:pPr defTabSz="685783">
              <a:lnSpc>
                <a:spcPct val="160000"/>
              </a:lnSpc>
              <a:spcBef>
                <a:spcPts val="451"/>
              </a:spcBef>
            </a:pPr>
            <a:endParaRPr lang="en-US" sz="1000" dirty="0">
              <a:solidFill>
                <a:prstClr val="black"/>
              </a:solidFill>
              <a:latin typeface="Lub Dub Light" panose="020B0303030403020204" pitchFamily="34" charset="0"/>
              <a:cs typeface="Arial" panose="020B0604020202020204" pitchFamily="34" charset="0"/>
            </a:endParaRPr>
          </a:p>
        </p:txBody>
      </p:sp>
    </p:spTree>
    <p:extLst>
      <p:ext uri="{BB962C8B-B14F-4D97-AF65-F5344CB8AC3E}">
        <p14:creationId xmlns:p14="http://schemas.microsoft.com/office/powerpoint/2010/main" val="1209475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Existing Cholesterol Guidelines</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3" name="Rectangle 2">
            <a:extLst>
              <a:ext uri="{FF2B5EF4-FFF2-40B4-BE49-F238E27FC236}">
                <a16:creationId xmlns:a16="http://schemas.microsoft.com/office/drawing/2014/main" xmlns="" id="{1D580E53-A12E-41BE-AC1C-5D77A25A59DD}"/>
              </a:ext>
            </a:extLst>
          </p:cNvPr>
          <p:cNvSpPr/>
          <p:nvPr/>
        </p:nvSpPr>
        <p:spPr>
          <a:xfrm>
            <a:off x="228600" y="1428890"/>
            <a:ext cx="10716491" cy="3665171"/>
          </a:xfrm>
          <a:prstGeom prst="rect">
            <a:avLst/>
          </a:prstGeom>
        </p:spPr>
        <p:txBody>
          <a:bodyPr wrap="square">
            <a:spAutoFit/>
          </a:bodyPr>
          <a:lstStyle/>
          <a:p>
            <a:pPr marL="171446" indent="-171446" defTabSz="685783" fontAlgn="auto">
              <a:lnSpc>
                <a:spcPct val="120000"/>
              </a:lnSpc>
              <a:spcBef>
                <a:spcPts val="751"/>
              </a:spcBef>
              <a:spcAft>
                <a:spcPts val="0"/>
              </a:spcAft>
              <a:defRPr/>
            </a:pPr>
            <a:r>
              <a:rPr lang="en-US" sz="2400" dirty="0">
                <a:solidFill>
                  <a:prstClr val="black"/>
                </a:solidFill>
                <a:latin typeface="Lub Dub Light" panose="020B0303030403020204" pitchFamily="34" charset="0"/>
                <a:cs typeface="Arial" panose="020B0604020202020204" pitchFamily="34" charset="0"/>
              </a:rPr>
              <a:t>The </a:t>
            </a:r>
            <a:r>
              <a:rPr lang="en-US" sz="2400" b="1" dirty="0">
                <a:solidFill>
                  <a:srgbClr val="FF0000"/>
                </a:solidFill>
                <a:latin typeface="Lub Dub Light" panose="020B0303030403020204" pitchFamily="34" charset="0"/>
                <a:cs typeface="Arial" panose="020B0604020202020204" pitchFamily="34" charset="0"/>
              </a:rPr>
              <a:t>2013 ACC/AHA Prevention Guideline </a:t>
            </a:r>
            <a:r>
              <a:rPr lang="en-US" sz="2400" dirty="0">
                <a:solidFill>
                  <a:prstClr val="black"/>
                </a:solidFill>
                <a:latin typeface="Lub Dub Light" panose="020B0303030403020204" pitchFamily="34" charset="0"/>
                <a:cs typeface="Arial" panose="020B0604020202020204" pitchFamily="34" charset="0"/>
              </a:rPr>
              <a:t>shifted from treatment to a target LDL cholesterol goal </a:t>
            </a:r>
            <a:r>
              <a:rPr lang="en-US" sz="2400" b="1" dirty="0">
                <a:solidFill>
                  <a:srgbClr val="FF0000"/>
                </a:solidFill>
                <a:latin typeface="Lub Dub Light" panose="020B0303030403020204" pitchFamily="34" charset="0"/>
                <a:cs typeface="Arial" panose="020B0604020202020204" pitchFamily="34" charset="0"/>
              </a:rPr>
              <a:t>to treatment based on 10-year risk</a:t>
            </a:r>
            <a:r>
              <a:rPr lang="en-US" sz="2400" dirty="0">
                <a:solidFill>
                  <a:prstClr val="black"/>
                </a:solidFill>
                <a:latin typeface="Lub Dub Light" panose="020B0303030403020204" pitchFamily="34" charset="0"/>
                <a:cs typeface="Arial" panose="020B0604020202020204" pitchFamily="34" charset="0"/>
              </a:rPr>
              <a:t> of having an atherosclerotic cardiovascular disease (ASCVD) or stroke event:</a:t>
            </a:r>
          </a:p>
          <a:p>
            <a:pPr marL="514338" lvl="1" indent="-171446" defTabSz="685783" fontAlgn="auto">
              <a:lnSpc>
                <a:spcPct val="120000"/>
              </a:lnSpc>
              <a:spcBef>
                <a:spcPts val="375"/>
              </a:spcBef>
              <a:spcAft>
                <a:spcPts val="0"/>
              </a:spcAft>
              <a:defRPr/>
            </a:pPr>
            <a:endParaRPr lang="en-US" sz="2000" dirty="0">
              <a:solidFill>
                <a:prstClr val="black"/>
              </a:solidFill>
              <a:latin typeface="Lub Dub Light" panose="020B0303030403020204" pitchFamily="34" charset="0"/>
              <a:cs typeface="Arial" panose="020B0604020202020204" pitchFamily="34" charset="0"/>
            </a:endParaRPr>
          </a:p>
          <a:p>
            <a:pPr marL="514338" lvl="1" indent="-171446" defTabSz="685783" fontAlgn="auto">
              <a:lnSpc>
                <a:spcPct val="120000"/>
              </a:lnSpc>
              <a:spcBef>
                <a:spcPts val="375"/>
              </a:spcBef>
              <a:spcAft>
                <a:spcPts val="0"/>
              </a:spcAft>
              <a:defRPr/>
            </a:pPr>
            <a:r>
              <a:rPr lang="en-US" dirty="0">
                <a:solidFill>
                  <a:prstClr val="black"/>
                </a:solidFill>
                <a:latin typeface="Lub Dub Light" panose="020B0303030403020204" pitchFamily="34" charset="0"/>
                <a:cs typeface="Arial" panose="020B0604020202020204" pitchFamily="34" charset="0"/>
              </a:rPr>
              <a:t>2013 ACC/AHA Guideline on the Assessment of Cardiovascular Risk.  </a:t>
            </a:r>
            <a:r>
              <a:rPr lang="en-US" sz="1400" dirty="0">
                <a:solidFill>
                  <a:prstClr val="black"/>
                </a:solidFill>
                <a:latin typeface="Lub Dub Light" panose="020B0303030403020204" pitchFamily="34" charset="0"/>
                <a:cs typeface="Arial" panose="020B0604020202020204" pitchFamily="34" charset="0"/>
              </a:rPr>
              <a:t>Goff, </a:t>
            </a:r>
            <a:r>
              <a:rPr lang="en-US" sz="1400" i="1" dirty="0">
                <a:solidFill>
                  <a:prstClr val="black"/>
                </a:solidFill>
                <a:latin typeface="Lub Dub Light" panose="020B0303030403020204" pitchFamily="34" charset="0"/>
                <a:cs typeface="Arial" panose="020B0604020202020204" pitchFamily="34" charset="0"/>
              </a:rPr>
              <a:t>Circulation </a:t>
            </a:r>
            <a:r>
              <a:rPr lang="en-US" sz="1400" dirty="0">
                <a:solidFill>
                  <a:prstClr val="black"/>
                </a:solidFill>
                <a:latin typeface="Lub Dub Light" panose="020B0303030403020204" pitchFamily="34" charset="0"/>
                <a:cs typeface="Arial" panose="020B0604020202020204" pitchFamily="34" charset="0"/>
              </a:rPr>
              <a:t>(2013) </a:t>
            </a:r>
          </a:p>
          <a:p>
            <a:pPr marL="514338" lvl="1" indent="-171446" defTabSz="685783" fontAlgn="auto">
              <a:lnSpc>
                <a:spcPct val="120000"/>
              </a:lnSpc>
              <a:spcBef>
                <a:spcPts val="375"/>
              </a:spcBef>
              <a:spcAft>
                <a:spcPts val="0"/>
              </a:spcAft>
              <a:defRPr/>
            </a:pPr>
            <a:r>
              <a:rPr lang="en-US" dirty="0">
                <a:solidFill>
                  <a:prstClr val="black"/>
                </a:solidFill>
                <a:latin typeface="Lub Dub Light" panose="020B0303030403020204" pitchFamily="34" charset="0"/>
                <a:cs typeface="Arial" panose="020B0604020202020204" pitchFamily="34" charset="0"/>
              </a:rPr>
              <a:t>2013 ACC/AHA Guideline on the Treatment of Blood Cholesterol to Reduce Atherosclerotic Cardiovascular Risk in Adults.  </a:t>
            </a:r>
            <a:r>
              <a:rPr lang="en-US" sz="1400" dirty="0">
                <a:solidFill>
                  <a:prstClr val="black"/>
                </a:solidFill>
                <a:latin typeface="Lub Dub Light" panose="020B0303030403020204" pitchFamily="34" charset="0"/>
                <a:cs typeface="Arial" panose="020B0604020202020204" pitchFamily="34" charset="0"/>
              </a:rPr>
              <a:t>Stone, </a:t>
            </a:r>
            <a:r>
              <a:rPr lang="en-US" sz="1400" i="1" dirty="0">
                <a:solidFill>
                  <a:prstClr val="black"/>
                </a:solidFill>
                <a:latin typeface="Lub Dub Light" panose="020B0303030403020204" pitchFamily="34" charset="0"/>
                <a:cs typeface="Arial" panose="020B0604020202020204" pitchFamily="34" charset="0"/>
              </a:rPr>
              <a:t>Circulation </a:t>
            </a:r>
            <a:r>
              <a:rPr lang="en-US" sz="1400" dirty="0">
                <a:solidFill>
                  <a:prstClr val="black"/>
                </a:solidFill>
                <a:latin typeface="Lub Dub Light" panose="020B0303030403020204" pitchFamily="34" charset="0"/>
                <a:cs typeface="Arial" panose="020B0604020202020204" pitchFamily="34" charset="0"/>
              </a:rPr>
              <a:t>(2013)</a:t>
            </a:r>
          </a:p>
          <a:p>
            <a:pPr defTabSz="685783">
              <a:lnSpc>
                <a:spcPct val="160000"/>
              </a:lnSpc>
              <a:spcBef>
                <a:spcPts val="451"/>
              </a:spcBef>
            </a:pPr>
            <a:endParaRPr lang="en-US" sz="1000" dirty="0">
              <a:solidFill>
                <a:prstClr val="black"/>
              </a:solidFill>
              <a:latin typeface="Lub Dub Light" panose="020B0303030403020204" pitchFamily="34" charset="0"/>
              <a:cs typeface="Arial" panose="020B0604020202020204" pitchFamily="34" charset="0"/>
            </a:endParaRPr>
          </a:p>
        </p:txBody>
      </p:sp>
    </p:spTree>
    <p:extLst>
      <p:ext uri="{BB962C8B-B14F-4D97-AF65-F5344CB8AC3E}">
        <p14:creationId xmlns:p14="http://schemas.microsoft.com/office/powerpoint/2010/main" val="99674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New Cholesterol Guidelines</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pic>
        <p:nvPicPr>
          <p:cNvPr id="4" name="Picture 3">
            <a:extLst>
              <a:ext uri="{FF2B5EF4-FFF2-40B4-BE49-F238E27FC236}">
                <a16:creationId xmlns:a16="http://schemas.microsoft.com/office/drawing/2014/main" xmlns="" id="{511516DC-6B80-49B8-A7D8-9A4C82754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799" y="961616"/>
            <a:ext cx="7000875" cy="5429250"/>
          </a:xfrm>
          <a:prstGeom prst="rect">
            <a:avLst/>
          </a:prstGeom>
        </p:spPr>
      </p:pic>
    </p:spTree>
    <p:extLst>
      <p:ext uri="{BB962C8B-B14F-4D97-AF65-F5344CB8AC3E}">
        <p14:creationId xmlns:p14="http://schemas.microsoft.com/office/powerpoint/2010/main" val="3406276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ASCVD Risk Calculator</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5" name="Rectangle 4">
            <a:extLst>
              <a:ext uri="{FF2B5EF4-FFF2-40B4-BE49-F238E27FC236}">
                <a16:creationId xmlns:a16="http://schemas.microsoft.com/office/drawing/2014/main" xmlns="" id="{C343C4AD-4E48-4E8E-BD7F-53D75A65970E}"/>
              </a:ext>
            </a:extLst>
          </p:cNvPr>
          <p:cNvSpPr/>
          <p:nvPr/>
        </p:nvSpPr>
        <p:spPr>
          <a:xfrm>
            <a:off x="228600" y="1285080"/>
            <a:ext cx="10245436" cy="5104795"/>
          </a:xfrm>
          <a:prstGeom prst="rect">
            <a:avLst/>
          </a:prstGeom>
        </p:spPr>
        <p:txBody>
          <a:bodyPr wrap="square">
            <a:spAutoFit/>
          </a:bodyPr>
          <a:lstStyle/>
          <a:p>
            <a:pPr marL="342900" lvl="0" indent="-342900" defTabSz="685783" eaLnBrk="0" hangingPunct="0">
              <a:lnSpc>
                <a:spcPct val="110000"/>
              </a:lnSpc>
              <a:spcBef>
                <a:spcPts val="751"/>
              </a:spcBef>
              <a:buFont typeface="Arial" panose="020B0604020202020204" pitchFamily="34" charset="0"/>
              <a:buChar char="•"/>
              <a:defRPr/>
            </a:pP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The </a:t>
            </a:r>
            <a:r>
              <a:rPr lang="en-US" sz="2100" b="1" dirty="0">
                <a:solidFill>
                  <a:srgbClr val="FF0000"/>
                </a:solidFill>
                <a:latin typeface="Lub Dub Light" panose="020B0303030403020204" pitchFamily="34" charset="0"/>
                <a:cs typeface="Arial" panose="020B0604020202020204" pitchFamily="34" charset="0"/>
                <a:sym typeface="Calibri" panose="020F0502020204030204" pitchFamily="34" charset="0"/>
              </a:rPr>
              <a:t>ASCVD risk calculator </a:t>
            </a: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is an evidence-based tool that was developed in conjunction with the 2013 Cholesterol Guidelines.  </a:t>
            </a:r>
          </a:p>
          <a:p>
            <a:pPr marL="342900" lvl="0" indent="-342900" defTabSz="685783" eaLnBrk="0" hangingPunct="0">
              <a:lnSpc>
                <a:spcPct val="110000"/>
              </a:lnSpc>
              <a:spcBef>
                <a:spcPts val="751"/>
              </a:spcBef>
              <a:buFont typeface="Arial" panose="020B0604020202020204" pitchFamily="34" charset="0"/>
              <a:buChar char="•"/>
              <a:defRPr/>
            </a:pP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The risk calculator assesses risk for having a </a:t>
            </a:r>
            <a:r>
              <a:rPr lang="en-US" sz="2100" b="1" dirty="0">
                <a:solidFill>
                  <a:srgbClr val="FF0000"/>
                </a:solidFill>
                <a:latin typeface="Lub Dub Light" panose="020B0303030403020204" pitchFamily="34" charset="0"/>
                <a:cs typeface="Arial" panose="020B0604020202020204" pitchFamily="34" charset="0"/>
                <a:sym typeface="Calibri" panose="020F0502020204030204" pitchFamily="34" charset="0"/>
              </a:rPr>
              <a:t>first time cardiovascular or stroke event </a:t>
            </a: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in the next 10 years</a:t>
            </a:r>
          </a:p>
          <a:p>
            <a:pPr marL="342900" lvl="0" indent="-342900" defTabSz="685783" eaLnBrk="0" hangingPunct="0">
              <a:lnSpc>
                <a:spcPct val="110000"/>
              </a:lnSpc>
              <a:spcBef>
                <a:spcPts val="751"/>
              </a:spcBef>
              <a:buFont typeface="Arial" panose="020B0604020202020204" pitchFamily="34" charset="0"/>
              <a:buChar char="•"/>
              <a:defRPr/>
            </a:pP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A </a:t>
            </a:r>
            <a:r>
              <a:rPr lang="en-US" sz="2100" b="1" dirty="0">
                <a:solidFill>
                  <a:srgbClr val="FF0000"/>
                </a:solidFill>
                <a:latin typeface="Lub Dub Light" panose="020B0303030403020204" pitchFamily="34" charset="0"/>
                <a:cs typeface="Arial" panose="020B0604020202020204" pitchFamily="34" charset="0"/>
                <a:sym typeface="Calibri" panose="020F0502020204030204" pitchFamily="34" charset="0"/>
              </a:rPr>
              <a:t>risk of 7.5% or greater </a:t>
            </a: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should prompt providers and patients to discuss lifestyle changes and further treatment options (e.g., statin prescription)  </a:t>
            </a:r>
          </a:p>
          <a:p>
            <a:pPr marL="800100" lvl="1" indent="-342900" defTabSz="685783" eaLnBrk="0" hangingPunct="0">
              <a:lnSpc>
                <a:spcPct val="110000"/>
              </a:lnSpc>
              <a:spcBef>
                <a:spcPts val="751"/>
              </a:spcBef>
              <a:buFont typeface="Arial" panose="020B0604020202020204" pitchFamily="34" charset="0"/>
              <a:buChar char="•"/>
              <a:defRPr/>
            </a:pP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Currently less than half of stroke patients receive the suggested statin prescription </a:t>
            </a:r>
          </a:p>
          <a:p>
            <a:pPr marL="342900" lvl="0" indent="-342900" defTabSz="685783" eaLnBrk="0" hangingPunct="0">
              <a:lnSpc>
                <a:spcPct val="110000"/>
              </a:lnSpc>
              <a:spcBef>
                <a:spcPts val="751"/>
              </a:spcBef>
              <a:buFont typeface="Arial" panose="020B0604020202020204" pitchFamily="34" charset="0"/>
              <a:buChar char="•"/>
              <a:defRPr/>
            </a:pPr>
            <a:r>
              <a:rPr lang="en-US" sz="2100" dirty="0">
                <a:solidFill>
                  <a:prstClr val="black"/>
                </a:solidFill>
                <a:latin typeface="Lub Dub Light" panose="020B0303030403020204" pitchFamily="34" charset="0"/>
                <a:cs typeface="Arial" panose="020B0604020202020204" pitchFamily="34" charset="0"/>
                <a:sym typeface="Calibri" panose="020F0502020204030204" pitchFamily="34" charset="0"/>
              </a:rPr>
              <a:t>Online tools are available for providers and patients to estimate 10-year risk:</a:t>
            </a:r>
          </a:p>
          <a:p>
            <a:pPr marL="2457442" lvl="5" indent="-285750" defTabSz="685783" eaLnBrk="0" hangingPunct="0">
              <a:lnSpc>
                <a:spcPct val="110000"/>
              </a:lnSpc>
              <a:spcBef>
                <a:spcPts val="375"/>
              </a:spcBef>
              <a:buFont typeface="Arial" panose="020B0604020202020204" pitchFamily="34" charset="0"/>
              <a:buChar char="•"/>
              <a:defRPr/>
            </a:pP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ASCVD Risk Estimator </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(provider tool) </a:t>
            </a:r>
          </a:p>
          <a:p>
            <a:pPr marL="2457442" lvl="5" indent="-285750" defTabSz="685783" eaLnBrk="0" hangingPunct="0">
              <a:lnSpc>
                <a:spcPct val="110000"/>
              </a:lnSpc>
              <a:spcBef>
                <a:spcPts val="375"/>
              </a:spcBef>
              <a:buFont typeface="Arial" panose="020B0604020202020204" pitchFamily="34" charset="0"/>
              <a:buChar char="•"/>
              <a:defRPr/>
            </a:pP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Check. Change. Control. Calculator </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(patient tool).</a:t>
            </a:r>
          </a:p>
          <a:p>
            <a:pPr marL="2457442" lvl="5" indent="-285750" defTabSz="685783" eaLnBrk="0" hangingPunct="0">
              <a:lnSpc>
                <a:spcPct val="110000"/>
              </a:lnSpc>
              <a:spcBef>
                <a:spcPts val="375"/>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Many EMRs are integrating the tool.  </a:t>
            </a:r>
          </a:p>
        </p:txBody>
      </p:sp>
    </p:spTree>
    <p:extLst>
      <p:ext uri="{BB962C8B-B14F-4D97-AF65-F5344CB8AC3E}">
        <p14:creationId xmlns:p14="http://schemas.microsoft.com/office/powerpoint/2010/main" val="4087059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ASCVD Risk Calculator (Cont.)</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pic>
        <p:nvPicPr>
          <p:cNvPr id="6" name="Picture 5" descr="A screenshot of a cell phone&#10;&#10;Description generated with very high confidence">
            <a:extLst>
              <a:ext uri="{FF2B5EF4-FFF2-40B4-BE49-F238E27FC236}">
                <a16:creationId xmlns:a16="http://schemas.microsoft.com/office/drawing/2014/main" xmlns="" id="{3116E4DD-5A6E-429C-BF4F-844675E13C7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26980" y="1804170"/>
            <a:ext cx="3971036" cy="3249659"/>
          </a:xfrm>
          <a:prstGeom prst="rect">
            <a:avLst/>
          </a:prstGeom>
          <a:ln>
            <a:noFill/>
          </a:ln>
          <a:effectLst>
            <a:outerShdw blurRad="292100" dist="139700" dir="2700000" algn="tl" rotWithShape="0">
              <a:srgbClr val="333333">
                <a:alpha val="65000"/>
              </a:srgbClr>
            </a:outerShdw>
          </a:effectLst>
        </p:spPr>
      </p:pic>
      <p:pic>
        <p:nvPicPr>
          <p:cNvPr id="7" name="Picture 6" descr="A screenshot of a social media post&#10;&#10;Description generated with very high confidence">
            <a:extLst>
              <a:ext uri="{FF2B5EF4-FFF2-40B4-BE49-F238E27FC236}">
                <a16:creationId xmlns:a16="http://schemas.microsoft.com/office/drawing/2014/main" xmlns="" id="{D5339150-393F-4EB3-B757-B249F8D7BF2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72806" y="1804170"/>
            <a:ext cx="4170545" cy="324965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957CE17A-83E7-4444-AF26-FF39778052D2}"/>
              </a:ext>
            </a:extLst>
          </p:cNvPr>
          <p:cNvSpPr txBox="1"/>
          <p:nvPr/>
        </p:nvSpPr>
        <p:spPr>
          <a:xfrm>
            <a:off x="6726977" y="1449325"/>
            <a:ext cx="3971038" cy="369332"/>
          </a:xfrm>
          <a:prstGeom prst="rect">
            <a:avLst/>
          </a:prstGeom>
          <a:noFill/>
        </p:spPr>
        <p:txBody>
          <a:bodyPr wrap="square" rtlCol="0">
            <a:spAutoFit/>
          </a:bodyPr>
          <a:lstStyle/>
          <a:p>
            <a:pPr algn="ctr" defTabSz="685783" eaLnBrk="1" fontAlgn="auto" hangingPunct="1">
              <a:spcBef>
                <a:spcPts val="0"/>
              </a:spcBef>
              <a:spcAft>
                <a:spcPts val="0"/>
              </a:spcAft>
            </a:pPr>
            <a:r>
              <a:rPr lang="en-US" sz="1800" b="1" dirty="0">
                <a:solidFill>
                  <a:prstClr val="black"/>
                </a:solidFill>
                <a:latin typeface="Lub Dub Light" panose="020B0303030403020204" pitchFamily="34" charset="0"/>
                <a:cs typeface="Arial" panose="020B0604020202020204" pitchFamily="34" charset="0"/>
              </a:rPr>
              <a:t>Provider Calculator </a:t>
            </a:r>
          </a:p>
        </p:txBody>
      </p:sp>
      <p:sp>
        <p:nvSpPr>
          <p:cNvPr id="9" name="TextBox 8">
            <a:extLst>
              <a:ext uri="{FF2B5EF4-FFF2-40B4-BE49-F238E27FC236}">
                <a16:creationId xmlns:a16="http://schemas.microsoft.com/office/drawing/2014/main" xmlns="" id="{8E1756AB-701C-4C2E-A62D-7D44A75DE743}"/>
              </a:ext>
            </a:extLst>
          </p:cNvPr>
          <p:cNvSpPr txBox="1"/>
          <p:nvPr/>
        </p:nvSpPr>
        <p:spPr>
          <a:xfrm>
            <a:off x="6893230" y="5077880"/>
            <a:ext cx="3710681" cy="300210"/>
          </a:xfrm>
          <a:prstGeom prst="rect">
            <a:avLst/>
          </a:prstGeom>
          <a:noFill/>
        </p:spPr>
        <p:txBody>
          <a:bodyPr wrap="square" rtlCol="0">
            <a:spAutoFit/>
          </a:bodyPr>
          <a:lstStyle/>
          <a:p>
            <a:pPr algn="ctr" defTabSz="685783"/>
            <a:r>
              <a:rPr lang="en-US" sz="1351" b="1" dirty="0">
                <a:solidFill>
                  <a:srgbClr val="0070C0"/>
                </a:solidFill>
                <a:latin typeface="Lub Dub Light" panose="020B0303030403020204" pitchFamily="34" charset="0"/>
                <a:cs typeface="Arial" panose="020B0604020202020204" pitchFamily="34" charset="0"/>
              </a:rPr>
              <a:t>www.professional.heart.org/ascvd </a:t>
            </a:r>
          </a:p>
        </p:txBody>
      </p:sp>
      <p:sp>
        <p:nvSpPr>
          <p:cNvPr id="11" name="TextBox 10">
            <a:extLst>
              <a:ext uri="{FF2B5EF4-FFF2-40B4-BE49-F238E27FC236}">
                <a16:creationId xmlns:a16="http://schemas.microsoft.com/office/drawing/2014/main" xmlns="" id="{2839B9A3-1BDE-43FB-813D-FF39B2439B47}"/>
              </a:ext>
            </a:extLst>
          </p:cNvPr>
          <p:cNvSpPr txBox="1"/>
          <p:nvPr/>
        </p:nvSpPr>
        <p:spPr>
          <a:xfrm>
            <a:off x="1061994" y="5167165"/>
            <a:ext cx="3710681" cy="300210"/>
          </a:xfrm>
          <a:prstGeom prst="rect">
            <a:avLst/>
          </a:prstGeom>
          <a:noFill/>
        </p:spPr>
        <p:txBody>
          <a:bodyPr wrap="square" rtlCol="0">
            <a:spAutoFit/>
          </a:bodyPr>
          <a:lstStyle/>
          <a:p>
            <a:pPr algn="ctr" defTabSz="685783" eaLnBrk="1" fontAlgn="auto" hangingPunct="1">
              <a:spcBef>
                <a:spcPts val="0"/>
              </a:spcBef>
              <a:spcAft>
                <a:spcPts val="0"/>
              </a:spcAft>
            </a:pPr>
            <a:r>
              <a:rPr lang="en-US" sz="1351" b="1" dirty="0">
                <a:solidFill>
                  <a:srgbClr val="0070C0"/>
                </a:solidFill>
                <a:latin typeface="Lub Dub Light" panose="020B0303030403020204" pitchFamily="34" charset="0"/>
                <a:cs typeface="Arial" panose="020B0604020202020204" pitchFamily="34" charset="0"/>
              </a:rPr>
              <a:t>www.heart.org/ccccalculator</a:t>
            </a:r>
          </a:p>
        </p:txBody>
      </p:sp>
      <p:sp>
        <p:nvSpPr>
          <p:cNvPr id="12" name="Rectangle 11">
            <a:extLst>
              <a:ext uri="{FF2B5EF4-FFF2-40B4-BE49-F238E27FC236}">
                <a16:creationId xmlns:a16="http://schemas.microsoft.com/office/drawing/2014/main" xmlns="" id="{06F50C63-55EC-4F48-8AFA-B7419DC6E1F7}"/>
              </a:ext>
            </a:extLst>
          </p:cNvPr>
          <p:cNvSpPr/>
          <p:nvPr/>
        </p:nvSpPr>
        <p:spPr>
          <a:xfrm>
            <a:off x="1072803" y="1449324"/>
            <a:ext cx="4170545" cy="369332"/>
          </a:xfrm>
          <a:prstGeom prst="rect">
            <a:avLst/>
          </a:prstGeom>
        </p:spPr>
        <p:txBody>
          <a:bodyPr wrap="square">
            <a:spAutoFit/>
          </a:bodyPr>
          <a:lstStyle/>
          <a:p>
            <a:pPr algn="ctr" defTabSz="685783" eaLnBrk="1" fontAlgn="auto" hangingPunct="1">
              <a:spcBef>
                <a:spcPts val="0"/>
              </a:spcBef>
              <a:spcAft>
                <a:spcPts val="0"/>
              </a:spcAft>
            </a:pPr>
            <a:r>
              <a:rPr lang="en-US" sz="1800" b="1" dirty="0">
                <a:solidFill>
                  <a:prstClr val="black"/>
                </a:solidFill>
                <a:latin typeface="Lub Dub Light" panose="020B0303030403020204" pitchFamily="34" charset="0"/>
                <a:cs typeface="Arial" panose="020B0604020202020204" pitchFamily="34" charset="0"/>
              </a:rPr>
              <a:t>Patient Calculator </a:t>
            </a:r>
            <a:endParaRPr lang="en-US" sz="1800" dirty="0">
              <a:solidFill>
                <a:prstClr val="black"/>
              </a:solidFill>
              <a:latin typeface="Lub Dub Light" panose="020B0303030403020204" pitchFamily="34" charset="0"/>
            </a:endParaRPr>
          </a:p>
        </p:txBody>
      </p:sp>
    </p:spTree>
    <p:extLst>
      <p:ext uri="{BB962C8B-B14F-4D97-AF65-F5344CB8AC3E}">
        <p14:creationId xmlns:p14="http://schemas.microsoft.com/office/powerpoint/2010/main" val="4057098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Why use the ASCVD Risk Calculator?</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3" name="Rectangle 2">
            <a:extLst>
              <a:ext uri="{FF2B5EF4-FFF2-40B4-BE49-F238E27FC236}">
                <a16:creationId xmlns:a16="http://schemas.microsoft.com/office/drawing/2014/main" xmlns="" id="{95B0170E-33BB-4086-8D87-AD64877D500F}"/>
              </a:ext>
            </a:extLst>
          </p:cNvPr>
          <p:cNvSpPr/>
          <p:nvPr/>
        </p:nvSpPr>
        <p:spPr>
          <a:xfrm>
            <a:off x="-2" y="1313036"/>
            <a:ext cx="11180619" cy="4231928"/>
          </a:xfrm>
          <a:prstGeom prst="rect">
            <a:avLst/>
          </a:prstGeom>
        </p:spPr>
        <p:txBody>
          <a:bodyPr wrap="square">
            <a:spAutoFit/>
          </a:bodyPr>
          <a:lstStyle/>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The ASCVD Risk calculator is an evidence-based tool for assessing </a:t>
            </a: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baseline 10-year risk</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 of having a first ASCVD event. </a:t>
            </a:r>
          </a:p>
          <a:p>
            <a:pPr marL="628642" lvl="1" indent="-285750" defTabSz="685783" eaLnBrk="0" hangingPunct="0">
              <a:spcBef>
                <a:spcPts val="751"/>
              </a:spcBef>
              <a:buFont typeface="Arial" panose="020B0604020202020204" pitchFamily="34" charset="0"/>
              <a:buChar char="•"/>
              <a:defRPr/>
            </a:pPr>
            <a:endParaRPr lang="en-US" sz="700" dirty="0">
              <a:solidFill>
                <a:prstClr val="black"/>
              </a:solidFill>
              <a:latin typeface="Lub Dub Light" panose="020B0303030403020204" pitchFamily="34" charset="0"/>
              <a:cs typeface="Arial" panose="020B0604020202020204" pitchFamily="34" charset="0"/>
              <a:sym typeface="Calibri" panose="020F0502020204030204" pitchFamily="34" charset="0"/>
            </a:endParaRP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The calculator can help </a:t>
            </a: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inform the patient-provider discussion </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on lifestyle changes and incorporating medications (e.g., statins) to improve cholesterol control and reduce cardiovascular risk.</a:t>
            </a:r>
          </a:p>
          <a:p>
            <a:pPr marL="628642" lvl="1" indent="-285750" defTabSz="685783" eaLnBrk="0" hangingPunct="0">
              <a:spcBef>
                <a:spcPts val="751"/>
              </a:spcBef>
              <a:buFont typeface="Arial" panose="020B0604020202020204" pitchFamily="34" charset="0"/>
              <a:buChar char="•"/>
              <a:defRPr/>
            </a:pPr>
            <a:endParaRPr lang="en-US" sz="600" dirty="0">
              <a:solidFill>
                <a:prstClr val="black"/>
              </a:solidFill>
              <a:latin typeface="Lub Dub Light" panose="020B0303030403020204" pitchFamily="34" charset="0"/>
              <a:cs typeface="Arial" panose="020B0604020202020204" pitchFamily="34" charset="0"/>
              <a:sym typeface="Calibri" panose="020F0502020204030204" pitchFamily="34" charset="0"/>
            </a:endParaRP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The ASCVD risk calculator was included in the </a:t>
            </a: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2017 High Blood Pressure Clinical Practice Guideline</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 as a component in treatment decision-making for patients with Stage 1 Hypertension.</a:t>
            </a:r>
          </a:p>
          <a:p>
            <a:pPr marL="628642" lvl="1" indent="-285750" defTabSz="685783" eaLnBrk="0" hangingPunct="0">
              <a:spcBef>
                <a:spcPts val="751"/>
              </a:spcBef>
              <a:buFont typeface="Arial" panose="020B0604020202020204" pitchFamily="34" charset="0"/>
              <a:buChar char="•"/>
              <a:defRPr/>
            </a:pPr>
            <a:endParaRPr lang="en-US" sz="900" dirty="0">
              <a:solidFill>
                <a:prstClr val="black"/>
              </a:solidFill>
              <a:latin typeface="Lub Dub Light" panose="020B0303030403020204" pitchFamily="34" charset="0"/>
              <a:cs typeface="Arial" panose="020B0604020202020204" pitchFamily="34" charset="0"/>
              <a:sym typeface="Calibri" panose="020F0502020204030204" pitchFamily="34" charset="0"/>
            </a:endParaRP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Additional tools have been developed to estimate the potential impact of </a:t>
            </a:r>
            <a:r>
              <a:rPr lang="en-US" b="1" dirty="0">
                <a:solidFill>
                  <a:prstClr val="black"/>
                </a:solidFill>
                <a:latin typeface="Lub Dub Light" panose="020B0303030403020204" pitchFamily="34" charset="0"/>
                <a:cs typeface="Arial" panose="020B0604020202020204" pitchFamily="34" charset="0"/>
                <a:sym typeface="Calibri" panose="020F0502020204030204" pitchFamily="34" charset="0"/>
              </a:rPr>
              <a:t>A</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spirin therapy in appropriate patients, </a:t>
            </a:r>
            <a:r>
              <a:rPr lang="en-US" b="1" dirty="0">
                <a:solidFill>
                  <a:prstClr val="black"/>
                </a:solidFill>
                <a:latin typeface="Lub Dub Light" panose="020B0303030403020204" pitchFamily="34" charset="0"/>
                <a:cs typeface="Arial" panose="020B0604020202020204" pitchFamily="34" charset="0"/>
                <a:sym typeface="Calibri" panose="020F0502020204030204" pitchFamily="34" charset="0"/>
              </a:rPr>
              <a:t>B</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lood pressure control,</a:t>
            </a:r>
            <a:r>
              <a:rPr lang="en-US" b="1" dirty="0">
                <a:solidFill>
                  <a:prstClr val="black"/>
                </a:solidFill>
                <a:latin typeface="Lub Dub Light" panose="020B0303030403020204" pitchFamily="34" charset="0"/>
                <a:cs typeface="Arial" panose="020B0604020202020204" pitchFamily="34" charset="0"/>
                <a:sym typeface="Calibri" panose="020F0502020204030204" pitchFamily="34" charset="0"/>
              </a:rPr>
              <a:t> C</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holesterol management, and </a:t>
            </a:r>
            <a:r>
              <a:rPr lang="en-US" b="1" dirty="0">
                <a:solidFill>
                  <a:prstClr val="black"/>
                </a:solidFill>
                <a:latin typeface="Lub Dub Light" panose="020B0303030403020204" pitchFamily="34" charset="0"/>
                <a:cs typeface="Arial" panose="020B0604020202020204" pitchFamily="34" charset="0"/>
                <a:sym typeface="Calibri" panose="020F0502020204030204" pitchFamily="34" charset="0"/>
              </a:rPr>
              <a:t>S</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moking cessation (</a:t>
            </a:r>
            <a:r>
              <a:rPr lang="en-US" b="1" dirty="0">
                <a:solidFill>
                  <a:srgbClr val="FF0000"/>
                </a:solidFill>
                <a:latin typeface="Lub Dub Light" panose="020B0303030403020204" pitchFamily="34" charset="0"/>
                <a:cs typeface="Arial" panose="020B0604020202020204" pitchFamily="34" charset="0"/>
                <a:sym typeface="Calibri" panose="020F0502020204030204" pitchFamily="34" charset="0"/>
              </a:rPr>
              <a:t>ABCS</a:t>
            </a: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a:t>
            </a:r>
          </a:p>
        </p:txBody>
      </p:sp>
    </p:spTree>
    <p:extLst>
      <p:ext uri="{BB962C8B-B14F-4D97-AF65-F5344CB8AC3E}">
        <p14:creationId xmlns:p14="http://schemas.microsoft.com/office/powerpoint/2010/main" val="30520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3149B-96D8-41FF-A1E3-93CA2ECFF6FC}"/>
              </a:ext>
            </a:extLst>
          </p:cNvPr>
          <p:cNvSpPr>
            <a:spLocks noGrp="1"/>
          </p:cNvSpPr>
          <p:nvPr>
            <p:ph type="title"/>
          </p:nvPr>
        </p:nvSpPr>
        <p:spPr>
          <a:xfrm>
            <a:off x="242454" y="363540"/>
            <a:ext cx="10515600" cy="516679"/>
          </a:xfrm>
        </p:spPr>
        <p:txBody>
          <a:bodyPr/>
          <a:lstStyle/>
          <a:p>
            <a:r>
              <a:rPr lang="en-US" dirty="0">
                <a:latin typeface="Lub Dub Medium" panose="020B0603030403020204" pitchFamily="34" charset="0"/>
              </a:rPr>
              <a:t>The Opportunity Before us</a:t>
            </a:r>
          </a:p>
        </p:txBody>
      </p:sp>
      <p:pic>
        <p:nvPicPr>
          <p:cNvPr id="3" name="Content Placeholder 2">
            <a:extLst>
              <a:ext uri="{FF2B5EF4-FFF2-40B4-BE49-F238E27FC236}">
                <a16:creationId xmlns:a16="http://schemas.microsoft.com/office/drawing/2014/main" xmlns="" id="{1A95B474-19DB-410A-A28E-8BC1D2345DB5}"/>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1964" y="1110435"/>
            <a:ext cx="9446089" cy="5141970"/>
          </a:xfrm>
          <a:prstGeom prst="rect">
            <a:avLst/>
          </a:prstGeom>
        </p:spPr>
      </p:pic>
      <p:pic>
        <p:nvPicPr>
          <p:cNvPr id="8" name="Picture 7">
            <a:extLst>
              <a:ext uri="{FF2B5EF4-FFF2-40B4-BE49-F238E27FC236}">
                <a16:creationId xmlns:a16="http://schemas.microsoft.com/office/drawing/2014/main" xmlns="" id="{06B827A4-7FD3-4AA0-ADF7-21C8A7D1A1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3863189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Resources within CCCC</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pic>
        <p:nvPicPr>
          <p:cNvPr id="4" name="Picture 3">
            <a:extLst>
              <a:ext uri="{FF2B5EF4-FFF2-40B4-BE49-F238E27FC236}">
                <a16:creationId xmlns:a16="http://schemas.microsoft.com/office/drawing/2014/main" xmlns="" id="{CAEF8915-BCC9-42E8-92A5-221F9C9A0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518" y="696965"/>
            <a:ext cx="3571007" cy="4448218"/>
          </a:xfrm>
          <a:prstGeom prst="rect">
            <a:avLst/>
          </a:prstGeom>
        </p:spPr>
      </p:pic>
      <p:pic>
        <p:nvPicPr>
          <p:cNvPr id="5" name="Picture 4">
            <a:extLst>
              <a:ext uri="{FF2B5EF4-FFF2-40B4-BE49-F238E27FC236}">
                <a16:creationId xmlns:a16="http://schemas.microsoft.com/office/drawing/2014/main" xmlns="" id="{78B0F15E-E28E-4A06-8358-B7D32511D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412" y="1172229"/>
            <a:ext cx="2543175" cy="3248025"/>
          </a:xfrm>
          <a:prstGeom prst="rect">
            <a:avLst/>
          </a:prstGeom>
        </p:spPr>
      </p:pic>
      <p:sp>
        <p:nvSpPr>
          <p:cNvPr id="7" name="Rectangle 6">
            <a:extLst>
              <a:ext uri="{FF2B5EF4-FFF2-40B4-BE49-F238E27FC236}">
                <a16:creationId xmlns:a16="http://schemas.microsoft.com/office/drawing/2014/main" xmlns="" id="{987F1B2E-B94C-4765-97C2-5569CDBDA709}"/>
              </a:ext>
            </a:extLst>
          </p:cNvPr>
          <p:cNvSpPr/>
          <p:nvPr/>
        </p:nvSpPr>
        <p:spPr>
          <a:xfrm>
            <a:off x="-1" y="1313036"/>
            <a:ext cx="4613564" cy="2441694"/>
          </a:xfrm>
          <a:prstGeom prst="rect">
            <a:avLst/>
          </a:prstGeom>
        </p:spPr>
        <p:txBody>
          <a:bodyPr wrap="square">
            <a:spAutoFit/>
          </a:bodyPr>
          <a:lstStyle/>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Tools for patients </a:t>
            </a: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Tools for providers</a:t>
            </a: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Guidance on ASCVD Risk Calculator </a:t>
            </a: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Continuing Education Opportunities</a:t>
            </a:r>
          </a:p>
          <a:p>
            <a:pPr marL="628642" lvl="1" indent="-285750" defTabSz="685783" eaLnBrk="0" hangingPunct="0">
              <a:spcBef>
                <a:spcPts val="751"/>
              </a:spcBef>
              <a:buFont typeface="Arial" panose="020B0604020202020204" pitchFamily="34" charset="0"/>
              <a:buChar char="•"/>
              <a:defRPr/>
            </a:pPr>
            <a:r>
              <a:rPr lang="en-US" dirty="0">
                <a:solidFill>
                  <a:prstClr val="black"/>
                </a:solidFill>
                <a:latin typeface="Lub Dub Light" panose="020B0303030403020204" pitchFamily="34" charset="0"/>
                <a:cs typeface="Arial" panose="020B0604020202020204" pitchFamily="34" charset="0"/>
                <a:sym typeface="Calibri" panose="020F0502020204030204" pitchFamily="34" charset="0"/>
              </a:rPr>
              <a:t>Newsletters (Coming soon!)</a:t>
            </a:r>
          </a:p>
        </p:txBody>
      </p:sp>
      <p:pic>
        <p:nvPicPr>
          <p:cNvPr id="3" name="Picture 2">
            <a:extLst>
              <a:ext uri="{FF2B5EF4-FFF2-40B4-BE49-F238E27FC236}">
                <a16:creationId xmlns:a16="http://schemas.microsoft.com/office/drawing/2014/main" xmlns="" id="{B170F4B3-B8A7-43B1-9713-DC22DF1034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0199" y="3589128"/>
            <a:ext cx="2065800" cy="3268872"/>
          </a:xfrm>
          <a:prstGeom prst="rect">
            <a:avLst/>
          </a:prstGeom>
        </p:spPr>
      </p:pic>
      <p:pic>
        <p:nvPicPr>
          <p:cNvPr id="6" name="Picture 5">
            <a:extLst>
              <a:ext uri="{FF2B5EF4-FFF2-40B4-BE49-F238E27FC236}">
                <a16:creationId xmlns:a16="http://schemas.microsoft.com/office/drawing/2014/main" xmlns="" id="{D32D8016-B8E2-469D-A5DF-DD542E1CEE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0213" y="4088758"/>
            <a:ext cx="3203074" cy="2616487"/>
          </a:xfrm>
          <a:prstGeom prst="rect">
            <a:avLst/>
          </a:prstGeom>
        </p:spPr>
      </p:pic>
    </p:spTree>
    <p:extLst>
      <p:ext uri="{BB962C8B-B14F-4D97-AF65-F5344CB8AC3E}">
        <p14:creationId xmlns:p14="http://schemas.microsoft.com/office/powerpoint/2010/main" val="2716406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CCCC and Your Clinic/Practice</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7" name="Rectangle 6">
            <a:extLst>
              <a:ext uri="{FF2B5EF4-FFF2-40B4-BE49-F238E27FC236}">
                <a16:creationId xmlns:a16="http://schemas.microsoft.com/office/drawing/2014/main" xmlns="" id="{987F1B2E-B94C-4765-97C2-5569CDBDA709}"/>
              </a:ext>
            </a:extLst>
          </p:cNvPr>
          <p:cNvSpPr/>
          <p:nvPr/>
        </p:nvSpPr>
        <p:spPr>
          <a:xfrm>
            <a:off x="-3" y="1313036"/>
            <a:ext cx="11628786" cy="3088025"/>
          </a:xfrm>
          <a:prstGeom prst="rect">
            <a:avLst/>
          </a:prstGeom>
        </p:spPr>
        <p:txBody>
          <a:bodyPr wrap="square">
            <a:spAutoFit/>
          </a:bodyPr>
          <a:lstStyle/>
          <a:p>
            <a:pPr marL="628642" lvl="1" indent="-285750" defTabSz="685783" eaLnBrk="0" hangingPunct="0">
              <a:spcBef>
                <a:spcPts val="751"/>
              </a:spcBef>
              <a:buFont typeface="Arial" panose="020B0604020202020204" pitchFamily="34" charset="0"/>
              <a:buChar char="•"/>
              <a:defRPr/>
            </a:pPr>
            <a:r>
              <a:rPr lang="en-US" sz="2800" dirty="0">
                <a:solidFill>
                  <a:prstClr val="black"/>
                </a:solidFill>
                <a:latin typeface="Lub Dub Light" panose="020B0303030403020204" pitchFamily="34" charset="0"/>
                <a:cs typeface="Arial" panose="020B0604020202020204" pitchFamily="34" charset="0"/>
                <a:sym typeface="Calibri" panose="020F0502020204030204" pitchFamily="34" charset="0"/>
              </a:rPr>
              <a:t>Register at </a:t>
            </a:r>
            <a:r>
              <a:rPr lang="en-US" sz="2800" b="1" dirty="0">
                <a:solidFill>
                  <a:srgbClr val="0070C0"/>
                </a:solidFill>
                <a:latin typeface="Lub Dub Light" panose="020B0303030403020204" pitchFamily="34" charset="0"/>
                <a:cs typeface="Arial" panose="020B0604020202020204" pitchFamily="34" charset="0"/>
                <a:sym typeface="Calibri" panose="020F0502020204030204" pitchFamily="34" charset="0"/>
              </a:rPr>
              <a:t>www.heart.org/changecholesterol</a:t>
            </a:r>
          </a:p>
          <a:p>
            <a:pPr marL="628642" lvl="1" indent="-285750" defTabSz="685783" eaLnBrk="0" hangingPunct="0">
              <a:spcBef>
                <a:spcPts val="751"/>
              </a:spcBef>
              <a:buFont typeface="Arial" panose="020B0604020202020204" pitchFamily="34" charset="0"/>
              <a:buChar char="•"/>
              <a:defRPr/>
            </a:pPr>
            <a:r>
              <a:rPr lang="en-US" sz="2800" dirty="0">
                <a:latin typeface="Lub Dub Light" panose="020B0303030403020204" pitchFamily="34" charset="0"/>
                <a:cs typeface="Arial" panose="020B0604020202020204" pitchFamily="34" charset="0"/>
                <a:sym typeface="Calibri" panose="020F0502020204030204" pitchFamily="34" charset="0"/>
              </a:rPr>
              <a:t>Evaluate current use of the ASCVD Risk Calculator</a:t>
            </a:r>
          </a:p>
          <a:p>
            <a:pPr marL="1085842" lvl="2" indent="-285750" defTabSz="685783" eaLnBrk="0" hangingPunct="0">
              <a:spcBef>
                <a:spcPts val="751"/>
              </a:spcBef>
              <a:buFont typeface="Arial" panose="020B0604020202020204" pitchFamily="34" charset="0"/>
              <a:buChar char="•"/>
              <a:defRPr/>
            </a:pPr>
            <a:r>
              <a:rPr lang="en-US" sz="2800" dirty="0">
                <a:latin typeface="Lub Dub Light" panose="020B0303030403020204" pitchFamily="34" charset="0"/>
                <a:cs typeface="Arial" panose="020B0604020202020204" pitchFamily="34" charset="0"/>
                <a:sym typeface="Calibri" panose="020F0502020204030204" pitchFamily="34" charset="0"/>
              </a:rPr>
              <a:t>Explore ways to further integrate into clinical practices and/or EMR</a:t>
            </a:r>
          </a:p>
          <a:p>
            <a:pPr marL="628642" lvl="1" indent="-285750" defTabSz="685783" eaLnBrk="0" hangingPunct="0">
              <a:spcBef>
                <a:spcPts val="751"/>
              </a:spcBef>
              <a:buFont typeface="Arial" panose="020B0604020202020204" pitchFamily="34" charset="0"/>
              <a:buChar char="•"/>
              <a:defRPr/>
            </a:pPr>
            <a:r>
              <a:rPr lang="en-US" sz="2800" dirty="0">
                <a:latin typeface="Lub Dub Light" panose="020B0303030403020204" pitchFamily="34" charset="0"/>
                <a:cs typeface="Arial" panose="020B0604020202020204" pitchFamily="34" charset="0"/>
                <a:sym typeface="Calibri" panose="020F0502020204030204" pitchFamily="34" charset="0"/>
              </a:rPr>
              <a:t>Prepare to submit data on statin use starting in February 2019</a:t>
            </a:r>
          </a:p>
          <a:p>
            <a:pPr marL="1085842" lvl="2" indent="-285750" defTabSz="685783" eaLnBrk="0" hangingPunct="0">
              <a:spcBef>
                <a:spcPts val="751"/>
              </a:spcBef>
              <a:buFont typeface="Arial" panose="020B0604020202020204" pitchFamily="34" charset="0"/>
              <a:buChar char="•"/>
              <a:defRPr/>
            </a:pPr>
            <a:r>
              <a:rPr lang="en-US" sz="2800" dirty="0">
                <a:latin typeface="Lub Dub Light" panose="020B0303030403020204" pitchFamily="34" charset="0"/>
                <a:cs typeface="Arial" panose="020B0604020202020204" pitchFamily="34" charset="0"/>
                <a:sym typeface="Calibri" panose="020F0502020204030204" pitchFamily="34" charset="0"/>
              </a:rPr>
              <a:t>Data is based on CMS’ MIPS #438</a:t>
            </a:r>
          </a:p>
        </p:txBody>
      </p:sp>
    </p:spTree>
    <p:extLst>
      <p:ext uri="{BB962C8B-B14F-4D97-AF65-F5344CB8AC3E}">
        <p14:creationId xmlns:p14="http://schemas.microsoft.com/office/powerpoint/2010/main" val="2247480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Submission Requirement for MIPS #438</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3" name="Rectangle 2">
            <a:extLst>
              <a:ext uri="{FF2B5EF4-FFF2-40B4-BE49-F238E27FC236}">
                <a16:creationId xmlns:a16="http://schemas.microsoft.com/office/drawing/2014/main" xmlns="" id="{21A054AB-235F-4C96-96DD-7473C765E18B}"/>
              </a:ext>
            </a:extLst>
          </p:cNvPr>
          <p:cNvSpPr/>
          <p:nvPr/>
        </p:nvSpPr>
        <p:spPr>
          <a:xfrm>
            <a:off x="228599" y="961616"/>
            <a:ext cx="11132127" cy="4499758"/>
          </a:xfrm>
          <a:prstGeom prst="rect">
            <a:avLst/>
          </a:prstGeom>
        </p:spPr>
        <p:txBody>
          <a:bodyPr wrap="square">
            <a:spAutoFit/>
          </a:bodyPr>
          <a:lstStyle/>
          <a:p>
            <a:pPr algn="ctr" defTabSz="685783">
              <a:lnSpc>
                <a:spcPct val="120000"/>
              </a:lnSpc>
              <a:spcBef>
                <a:spcPts val="751"/>
              </a:spcBef>
            </a:pPr>
            <a:endParaRPr lang="en-US" sz="1600" b="1" cap="all" dirty="0">
              <a:solidFill>
                <a:prstClr val="black"/>
              </a:solidFill>
              <a:latin typeface="Lub Dub Light" panose="020B0303030403020204" pitchFamily="34" charset="0"/>
              <a:cs typeface="Arial" panose="020B0604020202020204" pitchFamily="34" charset="0"/>
            </a:endParaRP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DENOMINATOR (SUBMISSION CRITERIA)</a:t>
            </a: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1) </a:t>
            </a:r>
            <a:r>
              <a:rPr lang="en-US" sz="1600" dirty="0">
                <a:solidFill>
                  <a:srgbClr val="000000"/>
                </a:solidFill>
                <a:latin typeface="Lub Dub Light" panose="020B0303030403020204" pitchFamily="34" charset="0"/>
                <a:ea typeface="Calibri" panose="020F0502020204030204" pitchFamily="34" charset="0"/>
                <a:cs typeface="Arial" panose="020B0604020202020204" pitchFamily="34" charset="0"/>
              </a:rPr>
              <a:t>Patients aged ≥ 21 years at the beginning of the measurement period with clinical ASCVD diagnosis </a:t>
            </a:r>
            <a:r>
              <a:rPr lang="en-US" sz="1600" u="sng" dirty="0">
                <a:solidFill>
                  <a:srgbClr val="000000"/>
                </a:solidFill>
                <a:latin typeface="Lub Dub Light" panose="020B0303030403020204" pitchFamily="34" charset="0"/>
                <a:ea typeface="Calibri" panose="020F0502020204030204" pitchFamily="34" charset="0"/>
                <a:cs typeface="Arial" panose="020B0604020202020204" pitchFamily="34" charset="0"/>
              </a:rPr>
              <a:t>OR </a:t>
            </a:r>
            <a:endParaRPr lang="en-US" sz="1600" dirty="0">
              <a:solidFill>
                <a:srgbClr val="000000"/>
              </a:solidFill>
              <a:latin typeface="Lub Dub Light" panose="020B0303030403020204" pitchFamily="34" charset="0"/>
              <a:ea typeface="Calibri" panose="020F0502020204030204" pitchFamily="34" charset="0"/>
              <a:cs typeface="Arial" panose="020B0604020202020204" pitchFamily="34" charset="0"/>
            </a:endParaRPr>
          </a:p>
          <a:p>
            <a:pPr defTabSz="685783">
              <a:lnSpc>
                <a:spcPct val="120000"/>
              </a:lnSpc>
            </a:pPr>
            <a:endPar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endParaRP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2) </a:t>
            </a:r>
            <a:r>
              <a:rPr lang="en-US" sz="1600" dirty="0">
                <a:solidFill>
                  <a:srgbClr val="000000"/>
                </a:solidFill>
                <a:latin typeface="Lub Dub Light" panose="020B0303030403020204" pitchFamily="34" charset="0"/>
                <a:ea typeface="Calibri" panose="020F0502020204030204" pitchFamily="34" charset="0"/>
                <a:cs typeface="Arial" panose="020B0604020202020204" pitchFamily="34" charset="0"/>
              </a:rPr>
              <a:t>Patients aged ≥ 21 years at the beginning of the measurement period who have ever had a fasting or direct laboratory result of LDL-C ≥ 190 mg/dL or were previously diagnosed with or currently have an active diagnosis of familial or pure hypercholesterolemia </a:t>
            </a:r>
            <a:r>
              <a:rPr lang="en-US" sz="1600" u="sng" dirty="0">
                <a:solidFill>
                  <a:srgbClr val="000000"/>
                </a:solidFill>
                <a:latin typeface="Lub Dub Light" panose="020B0303030403020204" pitchFamily="34" charset="0"/>
                <a:ea typeface="Calibri" panose="020F0502020204030204" pitchFamily="34" charset="0"/>
                <a:cs typeface="Arial" panose="020B0604020202020204" pitchFamily="34" charset="0"/>
              </a:rPr>
              <a:t>OR</a:t>
            </a:r>
          </a:p>
          <a:p>
            <a:pPr defTabSz="685783">
              <a:lnSpc>
                <a:spcPct val="120000"/>
              </a:lnSpc>
            </a:pPr>
            <a:endPar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endParaRP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3) </a:t>
            </a:r>
            <a:r>
              <a:rPr lang="en-US" sz="1600" dirty="0">
                <a:solidFill>
                  <a:srgbClr val="000000"/>
                </a:solidFill>
                <a:latin typeface="Lub Dub Light" panose="020B0303030403020204" pitchFamily="34" charset="0"/>
                <a:ea typeface="Calibri" panose="020F0502020204030204" pitchFamily="34" charset="0"/>
                <a:cs typeface="Arial" panose="020B0604020202020204" pitchFamily="34" charset="0"/>
              </a:rPr>
              <a:t>Patients aged 40 to 75 years at the beginning of the measurement period with Type 1 or Type 2 diabetes and with an LDL-C result of 70–189 mg/dL recorded as the highest fasting or direct laboratory test result in the measurement year or during the two years prior to the beginning of the measurement period</a:t>
            </a: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 </a:t>
            </a:r>
          </a:p>
          <a:p>
            <a:pPr defTabSz="685783">
              <a:lnSpc>
                <a:spcPct val="120000"/>
              </a:lnSpc>
            </a:pPr>
            <a:endPar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endParaRP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NUMERATOR (SUBMISSION CRITERIA): </a:t>
            </a:r>
          </a:p>
          <a:p>
            <a:pPr defTabSz="685783">
              <a:lnSpc>
                <a:spcPct val="120000"/>
              </a:lnSpc>
            </a:pPr>
            <a:r>
              <a:rPr lang="en-US" sz="1600" b="1" dirty="0">
                <a:solidFill>
                  <a:srgbClr val="000000"/>
                </a:solidFill>
                <a:latin typeface="Lub Dub Light" panose="020B0303030403020204" pitchFamily="34" charset="0"/>
                <a:ea typeface="Calibri" panose="020F0502020204030204" pitchFamily="34" charset="0"/>
                <a:cs typeface="Arial" panose="020B0604020202020204" pitchFamily="34" charset="0"/>
              </a:rPr>
              <a:t>1) </a:t>
            </a:r>
            <a:r>
              <a:rPr lang="en-US" sz="1600" dirty="0">
                <a:solidFill>
                  <a:prstClr val="black"/>
                </a:solidFill>
                <a:latin typeface="Lub Dub Light" panose="020B0303030403020204" pitchFamily="34" charset="0"/>
                <a:ea typeface="Calibri" panose="020F0502020204030204" pitchFamily="34" charset="0"/>
                <a:cs typeface="Arial" panose="020B0604020202020204" pitchFamily="34" charset="0"/>
              </a:rPr>
              <a:t>Patients who are actively using or who receive an order (prescription) for statin therapy at any point during the measurement period</a:t>
            </a:r>
          </a:p>
        </p:txBody>
      </p:sp>
    </p:spTree>
    <p:extLst>
      <p:ext uri="{BB962C8B-B14F-4D97-AF65-F5344CB8AC3E}">
        <p14:creationId xmlns:p14="http://schemas.microsoft.com/office/powerpoint/2010/main" val="4090955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2800" dirty="0">
                <a:solidFill>
                  <a:schemeClr val="tx2"/>
                </a:solidFill>
                <a:latin typeface="Lub Dub Medium" panose="020B0603030403020204" pitchFamily="34" charset="0"/>
              </a:rPr>
              <a:t>CCCC – 2018 Wisconsin Awardees</a:t>
            </a:r>
          </a:p>
        </p:txBody>
      </p:sp>
      <p:pic>
        <p:nvPicPr>
          <p:cNvPr id="11" name="Picture 10">
            <a:extLst>
              <a:ext uri="{FF2B5EF4-FFF2-40B4-BE49-F238E27FC236}">
                <a16:creationId xmlns:a16="http://schemas.microsoft.com/office/drawing/2014/main" xmlns="" id="{4724FDBE-8680-45AE-9C04-57DEC166D1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72109" cy="536575"/>
          </a:xfrm>
          <a:prstGeom prst="rect">
            <a:avLst/>
          </a:prstGeom>
        </p:spPr>
      </p:pic>
      <p:sp>
        <p:nvSpPr>
          <p:cNvPr id="10" name="Rectangle 9">
            <a:extLst>
              <a:ext uri="{FF2B5EF4-FFF2-40B4-BE49-F238E27FC236}">
                <a16:creationId xmlns:a16="http://schemas.microsoft.com/office/drawing/2014/main" xmlns="" id="{14EF6FBC-B599-4CD4-AACE-A20DCF54FD46}"/>
              </a:ext>
            </a:extLst>
          </p:cNvPr>
          <p:cNvSpPr/>
          <p:nvPr/>
        </p:nvSpPr>
        <p:spPr>
          <a:xfrm>
            <a:off x="1510146" y="3028845"/>
            <a:ext cx="2438401" cy="523220"/>
          </a:xfrm>
          <a:prstGeom prst="rect">
            <a:avLst/>
          </a:prstGeom>
        </p:spPr>
        <p:txBody>
          <a:bodyPr wrap="square">
            <a:spAutoFit/>
          </a:bodyPr>
          <a:lstStyle/>
          <a:p>
            <a:r>
              <a:rPr lang="en-US" sz="2800" dirty="0">
                <a:latin typeface="Lub Dub Medium" panose="020B0603030403020204" pitchFamily="34" charset="0"/>
              </a:rPr>
              <a:t>Bellin Health</a:t>
            </a:r>
          </a:p>
        </p:txBody>
      </p:sp>
      <p:pic>
        <p:nvPicPr>
          <p:cNvPr id="3" name="Picture 2">
            <a:extLst>
              <a:ext uri="{FF2B5EF4-FFF2-40B4-BE49-F238E27FC236}">
                <a16:creationId xmlns:a16="http://schemas.microsoft.com/office/drawing/2014/main" xmlns="" id="{8F02719B-741E-434D-8313-7BAB60F06DF5}"/>
              </a:ext>
            </a:extLst>
          </p:cNvPr>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p:blipFill>
        <p:spPr>
          <a:xfrm>
            <a:off x="7486508" y="2017773"/>
            <a:ext cx="3195346" cy="2872881"/>
          </a:xfrm>
          <a:prstGeom prst="rect">
            <a:avLst/>
          </a:prstGeom>
        </p:spPr>
      </p:pic>
    </p:spTree>
    <p:extLst>
      <p:ext uri="{BB962C8B-B14F-4D97-AF65-F5344CB8AC3E}">
        <p14:creationId xmlns:p14="http://schemas.microsoft.com/office/powerpoint/2010/main" val="35765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DATA Submission &amp; Recognition for TBP &amp; CCCC</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5" name="Rectangle 4">
            <a:extLst>
              <a:ext uri="{FF2B5EF4-FFF2-40B4-BE49-F238E27FC236}">
                <a16:creationId xmlns:a16="http://schemas.microsoft.com/office/drawing/2014/main" xmlns="" id="{F3F11F4B-D7AD-4C52-9E04-B72E15A38AD8}"/>
              </a:ext>
            </a:extLst>
          </p:cNvPr>
          <p:cNvSpPr/>
          <p:nvPr/>
        </p:nvSpPr>
        <p:spPr>
          <a:xfrm>
            <a:off x="228599" y="961616"/>
            <a:ext cx="11132127" cy="3308726"/>
          </a:xfrm>
          <a:prstGeom prst="rect">
            <a:avLst/>
          </a:prstGeom>
        </p:spPr>
        <p:txBody>
          <a:bodyPr wrap="square">
            <a:spAutoFit/>
          </a:bodyPr>
          <a:lstStyle/>
          <a:p>
            <a:pPr marL="285750" indent="-285750" defTabSz="685783">
              <a:lnSpc>
                <a:spcPct val="120000"/>
              </a:lnSpc>
              <a:buFont typeface="Arial" panose="020B0604020202020204" pitchFamily="34" charset="0"/>
              <a:buChar char="•"/>
            </a:pPr>
            <a:r>
              <a:rPr lang="en-US" sz="2200" dirty="0">
                <a:solidFill>
                  <a:prstClr val="black"/>
                </a:solidFill>
                <a:latin typeface="Lub Dub Light" panose="020B0303030403020204" pitchFamily="34" charset="0"/>
                <a:ea typeface="Calibri" panose="020F0502020204030204" pitchFamily="34" charset="0"/>
                <a:cs typeface="Arial" panose="020B0604020202020204" pitchFamily="34" charset="0"/>
              </a:rPr>
              <a:t>2019 Data submission window will be open from approximately Feb 1 to Jun 1</a:t>
            </a:r>
          </a:p>
          <a:p>
            <a:pPr marL="285750" indent="-285750" defTabSz="685783">
              <a:lnSpc>
                <a:spcPct val="120000"/>
              </a:lnSpc>
              <a:buFont typeface="Arial" panose="020B0604020202020204" pitchFamily="34" charset="0"/>
              <a:buChar char="•"/>
            </a:pPr>
            <a:endParaRPr lang="en-US" sz="105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285750" indent="-285750" defTabSz="685783">
              <a:lnSpc>
                <a:spcPct val="120000"/>
              </a:lnSpc>
              <a:buFont typeface="Arial" panose="020B0604020202020204" pitchFamily="34" charset="0"/>
              <a:buChar char="•"/>
            </a:pPr>
            <a:r>
              <a:rPr lang="en-US" sz="2200" dirty="0">
                <a:solidFill>
                  <a:prstClr val="black"/>
                </a:solidFill>
                <a:latin typeface="Lub Dub Light" panose="020B0303030403020204" pitchFamily="34" charset="0"/>
                <a:ea typeface="Calibri" panose="020F0502020204030204" pitchFamily="34" charset="0"/>
                <a:cs typeface="Arial" panose="020B0604020202020204" pitchFamily="34" charset="0"/>
              </a:rPr>
              <a:t>Data will be based on the respective measures for calendar year 2018</a:t>
            </a:r>
          </a:p>
          <a:p>
            <a:pPr marL="285750" indent="-285750" defTabSz="685783">
              <a:lnSpc>
                <a:spcPct val="120000"/>
              </a:lnSpc>
              <a:buFont typeface="Arial" panose="020B0604020202020204" pitchFamily="34" charset="0"/>
              <a:buChar char="•"/>
            </a:pPr>
            <a:endParaRPr lang="en-US" sz="105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285750" indent="-285750" defTabSz="685783">
              <a:lnSpc>
                <a:spcPct val="120000"/>
              </a:lnSpc>
              <a:buFont typeface="Arial" panose="020B0604020202020204" pitchFamily="34" charset="0"/>
              <a:buChar char="•"/>
            </a:pPr>
            <a:r>
              <a:rPr lang="en-US" sz="2200" dirty="0">
                <a:solidFill>
                  <a:prstClr val="black"/>
                </a:solidFill>
                <a:latin typeface="Lub Dub Light" panose="020B0303030403020204" pitchFamily="34" charset="0"/>
                <a:ea typeface="Calibri" panose="020F0502020204030204" pitchFamily="34" charset="0"/>
                <a:cs typeface="Arial" panose="020B0604020202020204" pitchFamily="34" charset="0"/>
              </a:rPr>
              <a:t>Each program must be registered for separately at their respective home pages</a:t>
            </a:r>
          </a:p>
          <a:p>
            <a:pPr marL="285750" indent="-285750" defTabSz="685783">
              <a:lnSpc>
                <a:spcPct val="120000"/>
              </a:lnSpc>
              <a:buFont typeface="Arial" panose="020B0604020202020204" pitchFamily="34" charset="0"/>
              <a:buChar char="•"/>
            </a:pPr>
            <a:endParaRPr lang="en-US" sz="105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285750" indent="-285750" defTabSz="685783">
              <a:lnSpc>
                <a:spcPct val="120000"/>
              </a:lnSpc>
              <a:buFont typeface="Arial" panose="020B0604020202020204" pitchFamily="34" charset="0"/>
              <a:buChar char="•"/>
            </a:pPr>
            <a:r>
              <a:rPr lang="en-US" sz="2200" dirty="0">
                <a:solidFill>
                  <a:prstClr val="black"/>
                </a:solidFill>
                <a:latin typeface="Lub Dub Light" panose="020B0303030403020204" pitchFamily="34" charset="0"/>
                <a:ea typeface="Calibri" panose="020F0502020204030204" pitchFamily="34" charset="0"/>
                <a:cs typeface="Arial" panose="020B0604020202020204" pitchFamily="34" charset="0"/>
              </a:rPr>
              <a:t>Starting in 2019, data submission for both can be managed in one place, with one Username and Password</a:t>
            </a:r>
          </a:p>
          <a:p>
            <a:pPr marL="285750" indent="-285750" defTabSz="685783">
              <a:lnSpc>
                <a:spcPct val="120000"/>
              </a:lnSpc>
              <a:buFont typeface="Arial" panose="020B0604020202020204" pitchFamily="34" charset="0"/>
              <a:buChar char="•"/>
            </a:pPr>
            <a:endParaRPr lang="en-US" sz="105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285750" indent="-285750" defTabSz="685783">
              <a:lnSpc>
                <a:spcPct val="120000"/>
              </a:lnSpc>
              <a:buFont typeface="Arial" panose="020B0604020202020204" pitchFamily="34" charset="0"/>
              <a:buChar char="•"/>
            </a:pPr>
            <a:r>
              <a:rPr lang="en-US" sz="2200" dirty="0">
                <a:solidFill>
                  <a:prstClr val="black"/>
                </a:solidFill>
                <a:latin typeface="Lub Dub Light" panose="020B0303030403020204" pitchFamily="34" charset="0"/>
                <a:ea typeface="Calibri" panose="020F0502020204030204" pitchFamily="34" charset="0"/>
                <a:cs typeface="Arial" panose="020B0604020202020204" pitchFamily="34" charset="0"/>
              </a:rPr>
              <a:t>Recognition is announced in Fall 2019</a:t>
            </a:r>
          </a:p>
        </p:txBody>
      </p:sp>
      <p:pic>
        <p:nvPicPr>
          <p:cNvPr id="4" name="Picture 3">
            <a:extLst>
              <a:ext uri="{FF2B5EF4-FFF2-40B4-BE49-F238E27FC236}">
                <a16:creationId xmlns:a16="http://schemas.microsoft.com/office/drawing/2014/main" xmlns="" id="{E2A34DFA-651C-4654-A60A-3DD40244B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636" y="4452840"/>
            <a:ext cx="4018781" cy="2243041"/>
          </a:xfrm>
          <a:prstGeom prst="rect">
            <a:avLst/>
          </a:prstGeom>
        </p:spPr>
      </p:pic>
    </p:spTree>
    <p:extLst>
      <p:ext uri="{BB962C8B-B14F-4D97-AF65-F5344CB8AC3E}">
        <p14:creationId xmlns:p14="http://schemas.microsoft.com/office/powerpoint/2010/main" val="911911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SPECIAL Opportunity for WAFCC Members</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5" name="Rectangle 4">
            <a:extLst>
              <a:ext uri="{FF2B5EF4-FFF2-40B4-BE49-F238E27FC236}">
                <a16:creationId xmlns:a16="http://schemas.microsoft.com/office/drawing/2014/main" xmlns="" id="{2BAE6615-24A7-426C-97C6-801300129581}"/>
              </a:ext>
            </a:extLst>
          </p:cNvPr>
          <p:cNvSpPr/>
          <p:nvPr/>
        </p:nvSpPr>
        <p:spPr>
          <a:xfrm>
            <a:off x="228599" y="961616"/>
            <a:ext cx="11132127" cy="4709110"/>
          </a:xfrm>
          <a:prstGeom prst="rect">
            <a:avLst/>
          </a:prstGeom>
        </p:spPr>
        <p:txBody>
          <a:bodyPr wrap="square">
            <a:spAutoFit/>
          </a:bodyPr>
          <a:lstStyle/>
          <a:p>
            <a:pPr marL="285750" indent="-285750" defTabSz="685783">
              <a:lnSpc>
                <a:spcPct val="120000"/>
              </a:lnSpc>
              <a:buFont typeface="Arial" panose="020B0604020202020204" pitchFamily="34" charset="0"/>
              <a:buChar char="•"/>
            </a:pP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Every WAFCC Member/Clinic who registers for (each of) Target: BP &amp; Check, Change, Control Cholesterol by </a:t>
            </a:r>
            <a:r>
              <a:rPr lang="en-US" sz="2400" b="1" dirty="0">
                <a:solidFill>
                  <a:prstClr val="black"/>
                </a:solidFill>
                <a:latin typeface="Lub Dub Light" panose="020B0303030403020204" pitchFamily="34" charset="0"/>
                <a:ea typeface="Calibri" panose="020F0502020204030204" pitchFamily="34" charset="0"/>
                <a:cs typeface="Arial" panose="020B0604020202020204" pitchFamily="34" charset="0"/>
              </a:rPr>
              <a:t>Friday, November 16</a:t>
            </a:r>
            <a:r>
              <a:rPr lang="en-US" sz="2400" b="1" baseline="30000" dirty="0">
                <a:solidFill>
                  <a:prstClr val="black"/>
                </a:solidFill>
                <a:latin typeface="Lub Dub Light" panose="020B0303030403020204" pitchFamily="34" charset="0"/>
                <a:ea typeface="Calibri" panose="020F0502020204030204" pitchFamily="34" charset="0"/>
                <a:cs typeface="Arial" panose="020B0604020202020204" pitchFamily="34" charset="0"/>
              </a:rPr>
              <a:t>th</a:t>
            </a:r>
            <a:r>
              <a:rPr lang="en-US" sz="2400" b="1" dirty="0">
                <a:solidFill>
                  <a:prstClr val="black"/>
                </a:solidFill>
                <a:latin typeface="Lub Dub Light" panose="020B0303030403020204" pitchFamily="34" charset="0"/>
                <a:ea typeface="Calibri" panose="020F0502020204030204" pitchFamily="34" charset="0"/>
                <a:cs typeface="Arial" panose="020B0604020202020204" pitchFamily="34" charset="0"/>
              </a:rPr>
              <a:t> </a:t>
            </a: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will:</a:t>
            </a:r>
          </a:p>
          <a:p>
            <a:pPr marL="285750" indent="-285750" defTabSz="685783">
              <a:lnSpc>
                <a:spcPct val="120000"/>
              </a:lnSpc>
              <a:buFont typeface="Arial" panose="020B0604020202020204" pitchFamily="34" charset="0"/>
              <a:buChar char="•"/>
            </a:pPr>
            <a:endParaRPr lang="en-US" sz="120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742950" lvl="1" indent="-285750" defTabSz="685783">
              <a:lnSpc>
                <a:spcPct val="120000"/>
              </a:lnSpc>
              <a:buFont typeface="Arial" panose="020B0604020202020204" pitchFamily="34" charset="0"/>
              <a:buChar char="•"/>
            </a:pP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Receive a printed education kit with resources from the American Heart Association on the respective chronic condition</a:t>
            </a:r>
          </a:p>
          <a:p>
            <a:pPr marL="742950" lvl="1" indent="-285750" defTabSz="685783">
              <a:lnSpc>
                <a:spcPct val="120000"/>
              </a:lnSpc>
              <a:buFont typeface="Arial" panose="020B0604020202020204" pitchFamily="34" charset="0"/>
              <a:buChar char="•"/>
            </a:pPr>
            <a:endParaRPr lang="en-US" sz="120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742950" lvl="1" indent="-285750" defTabSz="685783">
              <a:lnSpc>
                <a:spcPct val="120000"/>
              </a:lnSpc>
              <a:buFont typeface="Arial" panose="020B0604020202020204" pitchFamily="34" charset="0"/>
              <a:buChar char="•"/>
            </a:pP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Be entered into a drawing to win a </a:t>
            </a:r>
            <a:r>
              <a:rPr lang="en-US" sz="2400" b="1" dirty="0">
                <a:solidFill>
                  <a:prstClr val="black"/>
                </a:solidFill>
                <a:latin typeface="Lub Dub Light" panose="020B0303030403020204" pitchFamily="34" charset="0"/>
                <a:ea typeface="Calibri" panose="020F0502020204030204" pitchFamily="34" charset="0"/>
                <a:cs typeface="Arial" panose="020B0604020202020204" pitchFamily="34" charset="0"/>
              </a:rPr>
              <a:t>Super Education Kit </a:t>
            </a: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with additional print resources plus 5 automatic blood pressure monitors for use in support of SMBP.  </a:t>
            </a:r>
          </a:p>
          <a:p>
            <a:pPr marL="742950" lvl="1" indent="-285750" defTabSz="685783">
              <a:lnSpc>
                <a:spcPct val="120000"/>
              </a:lnSpc>
              <a:buFont typeface="Arial" panose="020B0604020202020204" pitchFamily="34" charset="0"/>
              <a:buChar char="•"/>
            </a:pPr>
            <a:endParaRPr lang="en-US" sz="120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a:p>
            <a:pPr marL="1657350" lvl="3" indent="-285750" defTabSz="685783">
              <a:lnSpc>
                <a:spcPct val="120000"/>
              </a:lnSpc>
              <a:buFont typeface="Arial" panose="020B0604020202020204" pitchFamily="34" charset="0"/>
              <a:buChar char="•"/>
            </a:pPr>
            <a:r>
              <a:rPr lang="en-US" sz="2400" dirty="0">
                <a:solidFill>
                  <a:prstClr val="black"/>
                </a:solidFill>
                <a:latin typeface="Lub Dub Light" panose="020B0303030403020204" pitchFamily="34" charset="0"/>
                <a:ea typeface="Calibri" panose="020F0502020204030204" pitchFamily="34" charset="0"/>
                <a:cs typeface="Arial" panose="020B0604020202020204" pitchFamily="34" charset="0"/>
              </a:rPr>
              <a:t>Note: Clinics registering for both programs would receive two entries into this opportunity.  </a:t>
            </a:r>
          </a:p>
        </p:txBody>
      </p:sp>
    </p:spTree>
    <p:extLst>
      <p:ext uri="{BB962C8B-B14F-4D97-AF65-F5344CB8AC3E}">
        <p14:creationId xmlns:p14="http://schemas.microsoft.com/office/powerpoint/2010/main" val="1908982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187037" y="180286"/>
            <a:ext cx="10515600" cy="516679"/>
          </a:xfrm>
        </p:spPr>
        <p:txBody>
          <a:bodyPr>
            <a:normAutofit fontScale="90000"/>
          </a:bodyPr>
          <a:lstStyle/>
          <a:p>
            <a:r>
              <a:rPr lang="en-US" sz="3200" dirty="0">
                <a:latin typeface="Lub Dub Medium" panose="020B0603030403020204" pitchFamily="34" charset="0"/>
              </a:rPr>
              <a:t>Questions?  </a:t>
            </a:r>
            <a:endParaRPr lang="en-US" sz="3200"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graphicFrame>
        <p:nvGraphicFramePr>
          <p:cNvPr id="3" name="Table 2">
            <a:extLst>
              <a:ext uri="{FF2B5EF4-FFF2-40B4-BE49-F238E27FC236}">
                <a16:creationId xmlns:a16="http://schemas.microsoft.com/office/drawing/2014/main" xmlns="" id="{B50A65C6-CE56-4F1E-815B-459C8220D030}"/>
              </a:ext>
            </a:extLst>
          </p:cNvPr>
          <p:cNvGraphicFramePr>
            <a:graphicFrameLocks noGrp="1"/>
          </p:cNvGraphicFramePr>
          <p:nvPr>
            <p:extLst>
              <p:ext uri="{D42A27DB-BD31-4B8C-83A1-F6EECF244321}">
                <p14:modId xmlns:p14="http://schemas.microsoft.com/office/powerpoint/2010/main" val="489060704"/>
              </p:ext>
            </p:extLst>
          </p:nvPr>
        </p:nvGraphicFramePr>
        <p:xfrm>
          <a:off x="648929" y="2631153"/>
          <a:ext cx="10353367" cy="1280160"/>
        </p:xfrm>
        <a:graphic>
          <a:graphicData uri="http://schemas.openxmlformats.org/drawingml/2006/table">
            <a:tbl>
              <a:tblPr firstRow="1" firstCol="1" bandRow="1"/>
              <a:tblGrid>
                <a:gridCol w="1295245">
                  <a:extLst>
                    <a:ext uri="{9D8B030D-6E8A-4147-A177-3AD203B41FA5}">
                      <a16:colId xmlns:a16="http://schemas.microsoft.com/office/drawing/2014/main" xmlns="" val="3133660745"/>
                    </a:ext>
                  </a:extLst>
                </a:gridCol>
                <a:gridCol w="4529061">
                  <a:extLst>
                    <a:ext uri="{9D8B030D-6E8A-4147-A177-3AD203B41FA5}">
                      <a16:colId xmlns:a16="http://schemas.microsoft.com/office/drawing/2014/main" xmlns="" val="887126233"/>
                    </a:ext>
                  </a:extLst>
                </a:gridCol>
                <a:gridCol w="4529061">
                  <a:extLst>
                    <a:ext uri="{9D8B030D-6E8A-4147-A177-3AD203B41FA5}">
                      <a16:colId xmlns:a16="http://schemas.microsoft.com/office/drawing/2014/main" xmlns="" val="1360077240"/>
                    </a:ext>
                  </a:extLst>
                </a:gridCol>
              </a:tblGrid>
              <a:tr h="736600">
                <a:tc>
                  <a:txBody>
                    <a:bodyPr/>
                    <a:lstStyle/>
                    <a:p>
                      <a:pPr marL="0" marR="0">
                        <a:spcBef>
                          <a:spcPts val="0"/>
                        </a:spcBef>
                        <a:spcAft>
                          <a:spcPts val="0"/>
                        </a:spcAft>
                      </a:pPr>
                      <a:endParaRPr lang="en-US" sz="2800">
                        <a:effectLst/>
                        <a:latin typeface="Calibri" panose="020F0502020204030204" pitchFamily="34" charset="0"/>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400" b="1" dirty="0">
                          <a:solidFill>
                            <a:srgbClr val="C10E21"/>
                          </a:solidFill>
                          <a:effectLst/>
                          <a:latin typeface="Lub Dub Medium" panose="020B0603030403020204" pitchFamily="34" charset="0"/>
                          <a:ea typeface="Calibri" panose="020F0502020204030204" pitchFamily="34" charset="0"/>
                        </a:rPr>
                        <a:t>Tim Nikolai</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rPr>
                        <a:t>Sr. Community Impact Director</a:t>
                      </a: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hlinkClick r:id="rId4"/>
                        </a:rPr>
                        <a:t>Tim.Nikolai@heart.org</a:t>
                      </a:r>
                      <a:r>
                        <a:rPr lang="en-US" sz="2000" dirty="0">
                          <a:solidFill>
                            <a:srgbClr val="636466"/>
                          </a:solidFill>
                          <a:effectLst/>
                          <a:latin typeface="Lub Dub Medium" panose="020B060303040302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rPr>
                        <a:t>O</a:t>
                      </a:r>
                      <a:r>
                        <a:rPr lang="en-US" sz="2000" dirty="0">
                          <a:solidFill>
                            <a:srgbClr val="636466"/>
                          </a:solidFill>
                          <a:effectLst/>
                          <a:latin typeface="Calibri" panose="020F0502020204030204" pitchFamily="34" charset="0"/>
                          <a:ea typeface="Calibri" panose="020F0502020204030204" pitchFamily="34" charset="0"/>
                        </a:rPr>
                        <a:t> </a:t>
                      </a:r>
                      <a:r>
                        <a:rPr lang="en-US" sz="2000" dirty="0">
                          <a:solidFill>
                            <a:srgbClr val="636466"/>
                          </a:solidFill>
                          <a:effectLst/>
                          <a:latin typeface="Lub Dub Medium" panose="020B0603030403020204" pitchFamily="34" charset="0"/>
                          <a:ea typeface="Calibri" panose="020F0502020204030204" pitchFamily="34" charset="0"/>
                        </a:rPr>
                        <a:t> 414.227.1418 | M</a:t>
                      </a:r>
                      <a:r>
                        <a:rPr lang="en-US" sz="2000" dirty="0">
                          <a:solidFill>
                            <a:srgbClr val="636466"/>
                          </a:solidFill>
                          <a:effectLst/>
                          <a:latin typeface="Calibri" panose="020F0502020204030204" pitchFamily="34" charset="0"/>
                          <a:ea typeface="Calibri" panose="020F0502020204030204" pitchFamily="34" charset="0"/>
                        </a:rPr>
                        <a:t> </a:t>
                      </a:r>
                      <a:r>
                        <a:rPr lang="en-US" sz="2000" dirty="0">
                          <a:solidFill>
                            <a:srgbClr val="636466"/>
                          </a:solidFill>
                          <a:effectLst/>
                          <a:latin typeface="Lub Dub Medium" panose="020B0603030403020204" pitchFamily="34" charset="0"/>
                          <a:ea typeface="Calibri" panose="020F0502020204030204" pitchFamily="34" charset="0"/>
                        </a:rPr>
                        <a:t> 414.502.8780</a:t>
                      </a:r>
                      <a:endParaRPr lang="en-US" sz="2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400" b="1" dirty="0">
                          <a:solidFill>
                            <a:srgbClr val="C10E21"/>
                          </a:solidFill>
                          <a:effectLst/>
                          <a:latin typeface="Lub Dub Medium" panose="020B0603030403020204" pitchFamily="34" charset="0"/>
                          <a:ea typeface="Calibri" panose="020F0502020204030204" pitchFamily="34" charset="0"/>
                        </a:rPr>
                        <a:t>Oby Nwabuzor</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rPr>
                        <a:t>Community Impact Director</a:t>
                      </a: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hlinkClick r:id="rId5"/>
                        </a:rPr>
                        <a:t>Oby.Nwabuzor@heart.org</a:t>
                      </a:r>
                      <a:r>
                        <a:rPr lang="en-US" sz="2000" dirty="0">
                          <a:solidFill>
                            <a:srgbClr val="636466"/>
                          </a:solidFill>
                          <a:effectLst/>
                          <a:latin typeface="Lub Dub Medium" panose="020B060303040302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636466"/>
                          </a:solidFill>
                          <a:effectLst/>
                          <a:latin typeface="Lub Dub Medium" panose="020B0603030403020204" pitchFamily="34" charset="0"/>
                          <a:ea typeface="Calibri" panose="020F0502020204030204" pitchFamily="34" charset="0"/>
                        </a:rPr>
                        <a:t>O 414.227.1423 | M 262.509.0209</a:t>
                      </a:r>
                      <a:endParaRPr lang="en-US" sz="28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982415380"/>
                  </a:ext>
                </a:extLst>
              </a:tr>
            </a:tbl>
          </a:graphicData>
        </a:graphic>
      </p:graphicFrame>
      <p:sp>
        <p:nvSpPr>
          <p:cNvPr id="4" name="Rectangle 2">
            <a:extLst>
              <a:ext uri="{FF2B5EF4-FFF2-40B4-BE49-F238E27FC236}">
                <a16:creationId xmlns:a16="http://schemas.microsoft.com/office/drawing/2014/main" xmlns="" id="{E0968ED5-E805-411C-85E9-EA112B88F7FA}"/>
              </a:ext>
            </a:extLst>
          </p:cNvPr>
          <p:cNvSpPr>
            <a:spLocks noChangeArrowheads="1"/>
          </p:cNvSpPr>
          <p:nvPr/>
        </p:nvSpPr>
        <p:spPr bwMode="auto">
          <a:xfrm>
            <a:off x="3035300" y="3117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cid:image009.png@01D46AA3.FAB868F0">
            <a:extLst>
              <a:ext uri="{FF2B5EF4-FFF2-40B4-BE49-F238E27FC236}">
                <a16:creationId xmlns:a16="http://schemas.microsoft.com/office/drawing/2014/main" xmlns="" id="{DBFA1D8D-96D9-4503-929C-836F5BDC4EC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28926" y="2631153"/>
            <a:ext cx="6286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Synergy of Focus</a:t>
            </a:r>
            <a:endParaRPr lang="en-US" dirty="0"/>
          </a:p>
        </p:txBody>
      </p:sp>
      <p:sp>
        <p:nvSpPr>
          <p:cNvPr id="3" name="Content Placeholder 2">
            <a:extLst>
              <a:ext uri="{FF2B5EF4-FFF2-40B4-BE49-F238E27FC236}">
                <a16:creationId xmlns:a16="http://schemas.microsoft.com/office/drawing/2014/main" xmlns="" id="{786CE758-D2EC-4259-BF52-F4C9E97A7485}"/>
              </a:ext>
            </a:extLst>
          </p:cNvPr>
          <p:cNvSpPr>
            <a:spLocks noGrp="1"/>
          </p:cNvSpPr>
          <p:nvPr>
            <p:ph idx="1"/>
          </p:nvPr>
        </p:nvSpPr>
        <p:spPr>
          <a:xfrm>
            <a:off x="484909" y="1256234"/>
            <a:ext cx="10868891" cy="4590383"/>
          </a:xfrm>
        </p:spPr>
        <p:txBody>
          <a:bodyPr>
            <a:normAutofit/>
          </a:bodyPr>
          <a:lstStyle/>
          <a:p>
            <a:r>
              <a:rPr lang="en-US" sz="2000" b="1" i="1" cap="none" dirty="0">
                <a:latin typeface="Lub Dub Light" panose="020B0303030403020204" pitchFamily="34" charset="0"/>
              </a:rPr>
              <a:t>WAFCC Vision: </a:t>
            </a:r>
            <a:r>
              <a:rPr lang="en-US" sz="2000" cap="none" dirty="0">
                <a:solidFill>
                  <a:schemeClr val="tx1"/>
                </a:solidFill>
                <a:latin typeface="Lub Dub Light" panose="020B0303030403020204" pitchFamily="34" charset="0"/>
              </a:rPr>
              <a:t>A </a:t>
            </a:r>
            <a:r>
              <a:rPr lang="en-US" sz="2000" b="1" cap="none" dirty="0">
                <a:solidFill>
                  <a:schemeClr val="tx1"/>
                </a:solidFill>
                <a:latin typeface="Lub Dub Light" panose="020B0303030403020204" pitchFamily="34" charset="0"/>
              </a:rPr>
              <a:t>culturally appropriate health care community </a:t>
            </a:r>
            <a:r>
              <a:rPr lang="en-US" sz="2000" cap="none" dirty="0">
                <a:solidFill>
                  <a:schemeClr val="tx1"/>
                </a:solidFill>
                <a:latin typeface="Lub Dub Light" panose="020B0303030403020204" pitchFamily="34" charset="0"/>
              </a:rPr>
              <a:t>that provides free or affordable health services that promotes the </a:t>
            </a:r>
            <a:r>
              <a:rPr lang="en-US" sz="2000" b="1" cap="none" dirty="0">
                <a:solidFill>
                  <a:schemeClr val="tx1"/>
                </a:solidFill>
                <a:latin typeface="Lub Dub Light" panose="020B0303030403020204" pitchFamily="34" charset="0"/>
              </a:rPr>
              <a:t>elimination of health disparities </a:t>
            </a:r>
            <a:r>
              <a:rPr lang="en-US" sz="2000" cap="none" dirty="0">
                <a:solidFill>
                  <a:schemeClr val="tx1"/>
                </a:solidFill>
                <a:latin typeface="Lub Dub Light" panose="020B0303030403020204" pitchFamily="34" charset="0"/>
              </a:rPr>
              <a:t>among the uninsured, underserved, economically and socially disadvantaged, and vulnerable populations of Wisconsin. </a:t>
            </a:r>
          </a:p>
          <a:p>
            <a:r>
              <a:rPr lang="en-US" sz="2000" b="1" i="1" cap="none" dirty="0">
                <a:latin typeface="Lub Dub Light" panose="020B0303030403020204" pitchFamily="34" charset="0"/>
              </a:rPr>
              <a:t>WAFCC Standards Overview</a:t>
            </a:r>
            <a:r>
              <a:rPr lang="en-US" sz="2000" i="1" cap="none" dirty="0">
                <a:latin typeface="Lub Dub Light" panose="020B0303030403020204" pitchFamily="34" charset="0"/>
              </a:rPr>
              <a:t>: </a:t>
            </a:r>
            <a:r>
              <a:rPr lang="en-US" sz="2000" cap="none" dirty="0">
                <a:solidFill>
                  <a:schemeClr val="tx1"/>
                </a:solidFill>
                <a:latin typeface="Lub Dub Light" panose="020B0303030403020204" pitchFamily="34" charset="0"/>
              </a:rPr>
              <a:t>Standards are the distilled wisdom of people with expertise in their subject matter and who know the needs of the organizations they represent... </a:t>
            </a:r>
            <a:r>
              <a:rPr lang="en-US" sz="2000" b="1" cap="none" dirty="0">
                <a:solidFill>
                  <a:schemeClr val="tx1"/>
                </a:solidFill>
                <a:latin typeface="Lub Dub Light" panose="020B0303030403020204" pitchFamily="34" charset="0"/>
              </a:rPr>
              <a:t>Standards are knowledge.</a:t>
            </a:r>
          </a:p>
          <a:p>
            <a:r>
              <a:rPr lang="en-US" sz="2000" b="1" i="1" cap="none" dirty="0">
                <a:latin typeface="Lub Dub Light" panose="020B0303030403020204" pitchFamily="34" charset="0"/>
              </a:rPr>
              <a:t>American Heart Association: </a:t>
            </a:r>
            <a:r>
              <a:rPr lang="en-US" sz="2000" cap="none" dirty="0">
                <a:solidFill>
                  <a:schemeClr val="tx1"/>
                </a:solidFill>
                <a:latin typeface="Lub Dub Light" panose="020B0303030403020204" pitchFamily="34" charset="0"/>
              </a:rPr>
              <a:t>Using our trusted platform to </a:t>
            </a:r>
            <a:r>
              <a:rPr lang="en-US" sz="2000" b="1" cap="none" dirty="0">
                <a:solidFill>
                  <a:schemeClr val="tx1"/>
                </a:solidFill>
                <a:latin typeface="Lub Dub Light" panose="020B0303030403020204" pitchFamily="34" charset="0"/>
              </a:rPr>
              <a:t>pursue health equity for all</a:t>
            </a:r>
            <a:r>
              <a:rPr lang="en-US" sz="2000" cap="none" dirty="0">
                <a:solidFill>
                  <a:schemeClr val="tx1"/>
                </a:solidFill>
                <a:latin typeface="Lub Dub Light" panose="020B0303030403020204" pitchFamily="34" charset="0"/>
              </a:rPr>
              <a:t>.  </a:t>
            </a:r>
          </a:p>
          <a:p>
            <a:r>
              <a:rPr lang="en-US" sz="2000" b="1" i="1" cap="none" dirty="0">
                <a:latin typeface="Lub Dub Light" panose="020B0303030403020204" pitchFamily="34" charset="0"/>
              </a:rPr>
              <a:t>Eduardo Sanchez, CMO, American Heart Association: </a:t>
            </a:r>
            <a:r>
              <a:rPr lang="en-US" sz="2000" cap="none" dirty="0">
                <a:solidFill>
                  <a:schemeClr val="tx1"/>
                </a:solidFill>
                <a:latin typeface="Lub Dub Light" panose="020B0303030403020204" pitchFamily="34" charset="0"/>
              </a:rPr>
              <a:t>Engaged care teams achieving better outcomes will mean more patients will avoid life-altering events, contributing to a healthier America.</a:t>
            </a:r>
          </a:p>
        </p:txBody>
      </p:sp>
      <p:pic>
        <p:nvPicPr>
          <p:cNvPr id="4" name="Picture 3">
            <a:extLst>
              <a:ext uri="{FF2B5EF4-FFF2-40B4-BE49-F238E27FC236}">
                <a16:creationId xmlns:a16="http://schemas.microsoft.com/office/drawing/2014/main" xmlns="" id="{EBA738B6-D53C-42F6-B156-AFBB27B407A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575"/>
          <a:stretch/>
        </p:blipFill>
        <p:spPr>
          <a:xfrm rot="10800000">
            <a:off x="-1" y="700732"/>
            <a:ext cx="12358255" cy="536575"/>
          </a:xfrm>
          <a:prstGeom prst="rect">
            <a:avLst/>
          </a:prstGeom>
        </p:spPr>
      </p:pic>
    </p:spTree>
    <p:extLst>
      <p:ext uri="{BB962C8B-B14F-4D97-AF65-F5344CB8AC3E}">
        <p14:creationId xmlns:p14="http://schemas.microsoft.com/office/powerpoint/2010/main" val="149250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Connection to WAFCC Standards</a:t>
            </a:r>
            <a:endParaRPr lang="en-US" dirty="0"/>
          </a:p>
        </p:txBody>
      </p:sp>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
        <p:nvSpPr>
          <p:cNvPr id="5" name="Rectangle 4">
            <a:extLst>
              <a:ext uri="{FF2B5EF4-FFF2-40B4-BE49-F238E27FC236}">
                <a16:creationId xmlns:a16="http://schemas.microsoft.com/office/drawing/2014/main" xmlns="" id="{2BAE6615-24A7-426C-97C6-801300129581}"/>
              </a:ext>
            </a:extLst>
          </p:cNvPr>
          <p:cNvSpPr/>
          <p:nvPr/>
        </p:nvSpPr>
        <p:spPr>
          <a:xfrm>
            <a:off x="471066" y="4312254"/>
            <a:ext cx="11132127" cy="431015"/>
          </a:xfrm>
          <a:prstGeom prst="rect">
            <a:avLst/>
          </a:prstGeom>
        </p:spPr>
        <p:txBody>
          <a:bodyPr wrap="square">
            <a:spAutoFit/>
          </a:bodyPr>
          <a:lstStyle/>
          <a:p>
            <a:pPr defTabSz="685783">
              <a:lnSpc>
                <a:spcPct val="120000"/>
              </a:lnSpc>
            </a:pPr>
            <a:endParaRPr lang="en-US" sz="2000" dirty="0">
              <a:solidFill>
                <a:prstClr val="black"/>
              </a:solidFill>
              <a:latin typeface="Lub Dub Light" panose="020B0303030403020204" pitchFamily="34" charset="0"/>
              <a:ea typeface="Calibri" panose="020F0502020204030204" pitchFamily="34" charset="0"/>
              <a:cs typeface="Arial" panose="020B0604020202020204" pitchFamily="34" charset="0"/>
            </a:endParaRPr>
          </a:p>
        </p:txBody>
      </p:sp>
      <p:pic>
        <p:nvPicPr>
          <p:cNvPr id="1026" name="Picture 2" descr="Picture">
            <a:extLst>
              <a:ext uri="{FF2B5EF4-FFF2-40B4-BE49-F238E27FC236}">
                <a16:creationId xmlns:a16="http://schemas.microsoft.com/office/drawing/2014/main" xmlns="" id="{F109D049-0856-454B-9FC6-805B5A05F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030622"/>
            <a:ext cx="1219200" cy="1085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F3FAEA1E-18E1-4472-8120-C04D4DEAA944}"/>
              </a:ext>
            </a:extLst>
          </p:cNvPr>
          <p:cNvSpPr txBox="1"/>
          <p:nvPr/>
        </p:nvSpPr>
        <p:spPr>
          <a:xfrm>
            <a:off x="6927" y="2226231"/>
            <a:ext cx="12039299" cy="2677656"/>
          </a:xfrm>
          <a:prstGeom prst="rect">
            <a:avLst/>
          </a:prstGeom>
          <a:noFill/>
        </p:spPr>
        <p:txBody>
          <a:bodyPr wrap="square" rtlCol="0">
            <a:spAutoFit/>
          </a:bodyPr>
          <a:lstStyle/>
          <a:p>
            <a:r>
              <a:rPr lang="en-US" sz="2400" i="1" dirty="0">
                <a:latin typeface="Lub Dub Light" panose="020B0303030403020204" pitchFamily="34" charset="0"/>
              </a:rPr>
              <a:t>OPC2b.1 </a:t>
            </a:r>
            <a:r>
              <a:rPr lang="en-US" sz="2400" dirty="0">
                <a:latin typeface="Lub Dub Light" panose="020B0303030403020204" pitchFamily="34" charset="0"/>
              </a:rPr>
              <a:t>	Clinic uses materials for self-management and shared decisions</a:t>
            </a:r>
          </a:p>
          <a:p>
            <a:endParaRPr lang="en-US" sz="1200" i="1" dirty="0">
              <a:latin typeface="Lub Dub Light" panose="020B0303030403020204" pitchFamily="34" charset="0"/>
            </a:endParaRPr>
          </a:p>
          <a:p>
            <a:r>
              <a:rPr lang="en-US" sz="2400" i="1" dirty="0">
                <a:latin typeface="Lub Dub Light" panose="020B0303030403020204" pitchFamily="34" charset="0"/>
              </a:rPr>
              <a:t>GAM3a.5</a:t>
            </a:r>
            <a:r>
              <a:rPr lang="en-US" sz="2400" dirty="0">
                <a:latin typeface="Lub Dub Light" panose="020B0303030403020204" pitchFamily="34" charset="0"/>
              </a:rPr>
              <a:t>	Document of education methods to help patient understanding</a:t>
            </a:r>
          </a:p>
          <a:p>
            <a:endParaRPr lang="en-US" sz="1200" dirty="0">
              <a:latin typeface="Lub Dub Light" panose="020B0303030403020204" pitchFamily="34" charset="0"/>
            </a:endParaRPr>
          </a:p>
          <a:p>
            <a:r>
              <a:rPr lang="en-US" sz="2400" i="1" dirty="0">
                <a:latin typeface="Lub Dub Light" panose="020B0303030403020204" pitchFamily="34" charset="0"/>
              </a:rPr>
              <a:t>GAM4a.1 </a:t>
            </a:r>
            <a:r>
              <a:rPr lang="en-US" sz="2400" dirty="0">
                <a:latin typeface="Lub Dub Light" panose="020B0303030403020204" pitchFamily="34" charset="0"/>
              </a:rPr>
              <a:t>	Clinic implements quality improvement practices</a:t>
            </a:r>
          </a:p>
          <a:p>
            <a:endParaRPr lang="en-US" sz="1200" dirty="0">
              <a:latin typeface="Lub Dub Light" panose="020B0303030403020204" pitchFamily="34" charset="0"/>
            </a:endParaRPr>
          </a:p>
          <a:p>
            <a:r>
              <a:rPr lang="en-US" sz="2400" i="1" dirty="0">
                <a:latin typeface="Lub Dub Light" panose="020B0303030403020204" pitchFamily="34" charset="0"/>
              </a:rPr>
              <a:t>GAM4b.1</a:t>
            </a:r>
            <a:r>
              <a:rPr lang="en-US" sz="2400" dirty="0">
                <a:latin typeface="Lub Dub Light" panose="020B0303030403020204" pitchFamily="34" charset="0"/>
              </a:rPr>
              <a:t>	Clinic collects record data for demographics &amp; clinic performance</a:t>
            </a:r>
          </a:p>
          <a:p>
            <a:endParaRPr lang="en-US" sz="1200" dirty="0">
              <a:latin typeface="Lub Dub Light" panose="020B0303030403020204" pitchFamily="34" charset="0"/>
            </a:endParaRPr>
          </a:p>
          <a:p>
            <a:r>
              <a:rPr lang="en-US" sz="2400" i="1" dirty="0">
                <a:latin typeface="Lub Dub Light" panose="020B0303030403020204" pitchFamily="34" charset="0"/>
              </a:rPr>
              <a:t>CR1.2	</a:t>
            </a:r>
            <a:r>
              <a:rPr lang="en-US" sz="2400" dirty="0">
                <a:latin typeface="Lub Dub Light" panose="020B0303030403020204" pitchFamily="34" charset="0"/>
              </a:rPr>
              <a:t>	Clinic seeks out partnerships to ensure access to essential resources </a:t>
            </a:r>
          </a:p>
        </p:txBody>
      </p:sp>
    </p:spTree>
    <p:extLst>
      <p:ext uri="{BB962C8B-B14F-4D97-AF65-F5344CB8AC3E}">
        <p14:creationId xmlns:p14="http://schemas.microsoft.com/office/powerpoint/2010/main" val="411030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The Resulting Efforts</a:t>
            </a:r>
            <a:endParaRPr lang="en-US" dirty="0"/>
          </a:p>
        </p:txBody>
      </p:sp>
      <p:sp>
        <p:nvSpPr>
          <p:cNvPr id="3" name="Content Placeholder 2">
            <a:extLst>
              <a:ext uri="{FF2B5EF4-FFF2-40B4-BE49-F238E27FC236}">
                <a16:creationId xmlns:a16="http://schemas.microsoft.com/office/drawing/2014/main" xmlns="" id="{786CE758-D2EC-4259-BF52-F4C9E97A7485}"/>
              </a:ext>
            </a:extLst>
          </p:cNvPr>
          <p:cNvSpPr>
            <a:spLocks noGrp="1"/>
          </p:cNvSpPr>
          <p:nvPr>
            <p:ph idx="1"/>
          </p:nvPr>
        </p:nvSpPr>
        <p:spPr>
          <a:xfrm>
            <a:off x="484909" y="2228964"/>
            <a:ext cx="10868891" cy="3839326"/>
          </a:xfrm>
        </p:spPr>
        <p:txBody>
          <a:bodyPr>
            <a:normAutofit/>
          </a:bodyPr>
          <a:lstStyle/>
          <a:p>
            <a:r>
              <a:rPr lang="en-US" sz="2000" cap="none" dirty="0">
                <a:solidFill>
                  <a:schemeClr val="tx1"/>
                </a:solidFill>
                <a:latin typeface="Lub Dub Light" panose="020B0303030403020204" pitchFamily="34" charset="0"/>
              </a:rPr>
              <a:t>Both programs:</a:t>
            </a:r>
          </a:p>
          <a:p>
            <a:pPr marL="342900" indent="-342900">
              <a:buFontTx/>
              <a:buChar char="-"/>
            </a:pPr>
            <a:r>
              <a:rPr lang="en-US" sz="2000" cap="none" dirty="0">
                <a:solidFill>
                  <a:schemeClr val="tx1"/>
                </a:solidFill>
                <a:latin typeface="Lub Dub Light" panose="020B0303030403020204" pitchFamily="34" charset="0"/>
              </a:rPr>
              <a:t>Provide clinical guidelines and protocols</a:t>
            </a:r>
          </a:p>
          <a:p>
            <a:pPr marL="342900" indent="-342900">
              <a:buFontTx/>
              <a:buChar char="-"/>
            </a:pPr>
            <a:r>
              <a:rPr lang="en-US" sz="2000" cap="none" dirty="0">
                <a:solidFill>
                  <a:schemeClr val="tx1"/>
                </a:solidFill>
                <a:latin typeface="Lub Dub Light" panose="020B0303030403020204" pitchFamily="34" charset="0"/>
              </a:rPr>
              <a:t>Offer free resources for both providers and patients</a:t>
            </a:r>
          </a:p>
          <a:p>
            <a:pPr marL="342900" indent="-342900">
              <a:buFontTx/>
              <a:buChar char="-"/>
            </a:pPr>
            <a:r>
              <a:rPr lang="en-US" sz="2000" cap="none" dirty="0">
                <a:solidFill>
                  <a:schemeClr val="tx1"/>
                </a:solidFill>
                <a:latin typeface="Lub Dub Light" panose="020B0303030403020204" pitchFamily="34" charset="0"/>
              </a:rPr>
              <a:t>Connect clinical partners to others around the country engaged in the same work</a:t>
            </a:r>
          </a:p>
          <a:p>
            <a:pPr marL="342900" indent="-342900">
              <a:buFontTx/>
              <a:buChar char="-"/>
            </a:pPr>
            <a:r>
              <a:rPr lang="en-US" sz="2000" cap="none" dirty="0">
                <a:solidFill>
                  <a:schemeClr val="tx1"/>
                </a:solidFill>
                <a:latin typeface="Lub Dub Light" panose="020B0303030403020204" pitchFamily="34" charset="0"/>
              </a:rPr>
              <a:t>Offer recognition opportunities for any health care provider that demonstrates a commitment to, and/or achieve, clinical excellence.  </a:t>
            </a:r>
          </a:p>
        </p:txBody>
      </p:sp>
      <p:pic>
        <p:nvPicPr>
          <p:cNvPr id="5" name="Picture 4">
            <a:extLst>
              <a:ext uri="{FF2B5EF4-FFF2-40B4-BE49-F238E27FC236}">
                <a16:creationId xmlns:a16="http://schemas.microsoft.com/office/drawing/2014/main" xmlns="" id="{4753719A-5055-4E46-A80E-9CA9652E1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81" y="1072433"/>
            <a:ext cx="3188376" cy="824345"/>
          </a:xfrm>
          <a:prstGeom prst="rect">
            <a:avLst/>
          </a:prstGeom>
        </p:spPr>
      </p:pic>
      <p:pic>
        <p:nvPicPr>
          <p:cNvPr id="8" name="Picture 7">
            <a:extLst>
              <a:ext uri="{FF2B5EF4-FFF2-40B4-BE49-F238E27FC236}">
                <a16:creationId xmlns:a16="http://schemas.microsoft.com/office/drawing/2014/main" xmlns="" id="{0E03DCD3-08FC-48BE-BC05-A527E5411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66" y="1226267"/>
            <a:ext cx="6051115" cy="516679"/>
          </a:xfrm>
          <a:prstGeom prst="rect">
            <a:avLst/>
          </a:prstGeom>
        </p:spPr>
      </p:pic>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Tree>
    <p:extLst>
      <p:ext uri="{BB962C8B-B14F-4D97-AF65-F5344CB8AC3E}">
        <p14:creationId xmlns:p14="http://schemas.microsoft.com/office/powerpoint/2010/main" val="256646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8344B-B165-442E-AD67-90ADE1B15F74}"/>
              </a:ext>
            </a:extLst>
          </p:cNvPr>
          <p:cNvSpPr>
            <a:spLocks noGrp="1"/>
          </p:cNvSpPr>
          <p:nvPr>
            <p:ph type="title"/>
          </p:nvPr>
        </p:nvSpPr>
        <p:spPr>
          <a:xfrm>
            <a:off x="228600" y="349685"/>
            <a:ext cx="10515600" cy="516679"/>
          </a:xfrm>
        </p:spPr>
        <p:txBody>
          <a:bodyPr>
            <a:normAutofit/>
          </a:bodyPr>
          <a:lstStyle/>
          <a:p>
            <a:r>
              <a:rPr lang="en-US" dirty="0">
                <a:latin typeface="Lub Dub Medium" panose="020B0603030403020204" pitchFamily="34" charset="0"/>
              </a:rPr>
              <a:t>Addressing Hypertension</a:t>
            </a:r>
            <a:endParaRPr lang="en-US" dirty="0"/>
          </a:p>
        </p:txBody>
      </p:sp>
      <p:pic>
        <p:nvPicPr>
          <p:cNvPr id="8" name="Picture 7">
            <a:extLst>
              <a:ext uri="{FF2B5EF4-FFF2-40B4-BE49-F238E27FC236}">
                <a16:creationId xmlns:a16="http://schemas.microsoft.com/office/drawing/2014/main" xmlns="" id="{0E03DCD3-08FC-48BE-BC05-A527E5411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992" y="2859592"/>
            <a:ext cx="8730016" cy="745419"/>
          </a:xfrm>
          <a:prstGeom prst="rect">
            <a:avLst/>
          </a:prstGeom>
        </p:spPr>
      </p:pic>
      <p:pic>
        <p:nvPicPr>
          <p:cNvPr id="10" name="Picture 9">
            <a:extLst>
              <a:ext uri="{FF2B5EF4-FFF2-40B4-BE49-F238E27FC236}">
                <a16:creationId xmlns:a16="http://schemas.microsoft.com/office/drawing/2014/main" xmlns="" id="{9A08C98D-0A5B-43F0-8DA8-15A6FC61C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96965"/>
            <a:ext cx="12413673" cy="529302"/>
          </a:xfrm>
          <a:prstGeom prst="rect">
            <a:avLst/>
          </a:prstGeom>
        </p:spPr>
      </p:pic>
    </p:spTree>
    <p:extLst>
      <p:ext uri="{BB962C8B-B14F-4D97-AF65-F5344CB8AC3E}">
        <p14:creationId xmlns:p14="http://schemas.microsoft.com/office/powerpoint/2010/main" val="1047372168"/>
      </p:ext>
    </p:extLst>
  </p:cSld>
  <p:clrMapOvr>
    <a:masterClrMapping/>
  </p:clrMapOvr>
</p:sld>
</file>

<file path=ppt/theme/theme1.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HA Corporate Template 2018.potx" id="{4101F791-3D29-4381-B293-9E5F0F74CF6F}" vid="{6C9B2B35-9402-426B-A45C-5FA9525071C8}"/>
    </a:ext>
  </a:extLst>
</a:theme>
</file>

<file path=ppt/theme/theme2.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HA Corporate Template 2018.potx" id="{4101F791-3D29-4381-B293-9E5F0F74CF6F}" vid="{2A76BDD4-2A9D-4A55-BE3C-50D829B22DB2}"/>
    </a:ext>
  </a:extLst>
</a:theme>
</file>

<file path=ppt/theme/theme4.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HA Corporate Template 2018.potx" id="{4101F791-3D29-4381-B293-9E5F0F74CF6F}" vid="{F1A27221-7F26-445B-90E3-C591518C03C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3161</Words>
  <Application>Microsoft Office PowerPoint</Application>
  <PresentationFormat>Custom</PresentationFormat>
  <Paragraphs>490</Paragraphs>
  <Slides>56</Slides>
  <Notes>55</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AHA text 02</vt:lpstr>
      <vt:lpstr>Content Slide</vt:lpstr>
      <vt:lpstr>1_AHA text 04</vt:lpstr>
      <vt:lpstr>AHA titles</vt:lpstr>
      <vt:lpstr>AHA tools for quality chronic disease management </vt:lpstr>
      <vt:lpstr>Disclosures</vt:lpstr>
      <vt:lpstr>PowerPoint Presentation</vt:lpstr>
      <vt:lpstr>OUR 2020 Impact Goal</vt:lpstr>
      <vt:lpstr>The Opportunity Before us</vt:lpstr>
      <vt:lpstr>Synergy of Focus</vt:lpstr>
      <vt:lpstr>Connection to WAFCC Standards</vt:lpstr>
      <vt:lpstr>The Resulting Efforts</vt:lpstr>
      <vt:lpstr>Addressing Hypertension</vt:lpstr>
      <vt:lpstr>PowerPoint Presentation</vt:lpstr>
      <vt:lpstr>Top 5 Takeaways from new HTN Guidelines</vt:lpstr>
      <vt:lpstr>Health Inequity: Hypertension rates by gender and ethnicity.</vt:lpstr>
      <vt:lpstr>The Potential for iMpact</vt:lpstr>
      <vt:lpstr>Barriers to success</vt:lpstr>
      <vt:lpstr>The M.A.P. Framework</vt:lpstr>
      <vt:lpstr>PowerPoint Presentation</vt:lpstr>
      <vt:lpstr>The Impact of M.A.P. in Greenville S.C.</vt:lpstr>
      <vt:lpstr>WHY is Measuring Accurately so important</vt:lpstr>
      <vt:lpstr>Impact of the clinical setting on bp</vt:lpstr>
      <vt:lpstr>Alerting Response</vt:lpstr>
      <vt:lpstr>Common Measurement Errors</vt:lpstr>
      <vt:lpstr>Impact of Errors</vt:lpstr>
      <vt:lpstr>Terminal Digit Preference in Manual BP </vt:lpstr>
      <vt:lpstr>Practice Assessment Tool – Measure  Accurately </vt:lpstr>
      <vt:lpstr>Target: BP Resources on Measuring Accurately</vt:lpstr>
      <vt:lpstr>Most common factors relating to uncontrolled HTN</vt:lpstr>
      <vt:lpstr>PowerPoint Presentation</vt:lpstr>
      <vt:lpstr>PowerPoint Presentation</vt:lpstr>
      <vt:lpstr>PowerPoint Presentation</vt:lpstr>
      <vt:lpstr>PowerPoint Presentation</vt:lpstr>
      <vt:lpstr>Practice Assessment Tool – Act Rapidly</vt:lpstr>
      <vt:lpstr>Target: BP Resources on Acting Rapidly</vt:lpstr>
      <vt:lpstr>Evidenced Based Communication Strategies</vt:lpstr>
      <vt:lpstr>Non-Pharmacological Lifestyle modifications</vt:lpstr>
      <vt:lpstr>Strategies to improve medication adherence</vt:lpstr>
      <vt:lpstr>Why use SMBP?</vt:lpstr>
      <vt:lpstr>Why use SMBP?</vt:lpstr>
      <vt:lpstr>Practice Assessment Tool – Partner with Patients</vt:lpstr>
      <vt:lpstr>Target: BP Resources on Partnering with Patients</vt:lpstr>
      <vt:lpstr>Target: BP and Your Clinic/Practice</vt:lpstr>
      <vt:lpstr>Target: BP – 2018 Wisconsin Awardees</vt:lpstr>
      <vt:lpstr>Target: BP – WAFCC Awardees</vt:lpstr>
      <vt:lpstr>Addressing Cholesterol</vt:lpstr>
      <vt:lpstr>Check. Change. Control. Cholesterol (CCCC)- Overview</vt:lpstr>
      <vt:lpstr>Existing Cholesterol Guidelines</vt:lpstr>
      <vt:lpstr>New Cholesterol Guidelines</vt:lpstr>
      <vt:lpstr>ASCVD Risk Calculator</vt:lpstr>
      <vt:lpstr>ASCVD Risk Calculator (Cont.)</vt:lpstr>
      <vt:lpstr>Why use the ASCVD Risk Calculator?</vt:lpstr>
      <vt:lpstr>Resources within CCCC</vt:lpstr>
      <vt:lpstr>CCCC and Your Clinic/Practice</vt:lpstr>
      <vt:lpstr>Submission Requirement for MIPS #438</vt:lpstr>
      <vt:lpstr>CCCC – 2018 Wisconsin Awardees</vt:lpstr>
      <vt:lpstr>DATA Submission &amp; Recognition for TBP &amp; CCCC</vt:lpstr>
      <vt:lpstr>SPECIAL Opportunity for WAFCC Members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Addressing Chronic Disease</dc:title>
  <dc:creator>Tim Nikolai</dc:creator>
  <cp:lastModifiedBy>Karen Jensen</cp:lastModifiedBy>
  <cp:revision>45</cp:revision>
  <dcterms:created xsi:type="dcterms:W3CDTF">2018-10-23T14:50:29Z</dcterms:created>
  <dcterms:modified xsi:type="dcterms:W3CDTF">2018-11-01T15:22:28Z</dcterms:modified>
</cp:coreProperties>
</file>